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5" r:id="rId2"/>
    <p:sldId id="266" r:id="rId3"/>
    <p:sldId id="270" r:id="rId4"/>
    <p:sldId id="274" r:id="rId5"/>
    <p:sldId id="275" r:id="rId6"/>
    <p:sldId id="276" r:id="rId7"/>
    <p:sldId id="273" r:id="rId8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9C"/>
    <a:srgbClr val="0091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 snapToObjects="1">
      <p:cViewPr>
        <p:scale>
          <a:sx n="76" d="100"/>
          <a:sy n="76" d="100"/>
        </p:scale>
        <p:origin x="-97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1FDB6-D640-43D0-897E-694BED0CD719}" type="datetimeFigureOut">
              <a:rPr lang="es-CO" smtClean="0"/>
              <a:t>29/07/2014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07143-E3E7-4D98-ABF5-0480AC9B15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046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07143-E3E7-4D98-ABF5-0480AC9B157C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7651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07143-E3E7-4D98-ABF5-0480AC9B157C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8528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29/07/2014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29/07/2014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29/07/2014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29/07/2014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29/07/2014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29/07/2014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29/07/2014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29/07/2014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29/07/2014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29/07/2014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29/07/2014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00B7F-3C2A-234E-93EF-02BD78725C76}" type="datetimeFigureOut">
              <a:rPr lang="es-ES_tradnl" smtClean="0"/>
              <a:pPr/>
              <a:t>29/07/2014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0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42284" y="1813707"/>
            <a:ext cx="3558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2800" b="1" dirty="0" smtClean="0">
                <a:solidFill>
                  <a:srgbClr val="FFFFFF"/>
                </a:solidFill>
                <a:latin typeface="Calibri"/>
                <a:cs typeface="Calibri"/>
              </a:rPr>
              <a:t>REUNIÓN DE II SEMESTRE DEL 2014</a:t>
            </a:r>
            <a:endParaRPr lang="es-ES_tradnl" sz="2800" b="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7" name="Rectángulo 6"/>
          <p:cNvSpPr/>
          <p:nvPr/>
        </p:nvSpPr>
        <p:spPr>
          <a:xfrm flipV="1">
            <a:off x="649146" y="3657600"/>
            <a:ext cx="3160854" cy="457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CuadroTexto 7"/>
          <p:cNvSpPr txBox="1"/>
          <p:nvPr/>
        </p:nvSpPr>
        <p:spPr>
          <a:xfrm>
            <a:off x="395536" y="4038600"/>
            <a:ext cx="4464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100" b="1" dirty="0" smtClean="0">
                <a:solidFill>
                  <a:srgbClr val="FFFFFF"/>
                </a:solidFill>
                <a:latin typeface="Calibri"/>
                <a:cs typeface="Calibri"/>
              </a:rPr>
              <a:t>COORDINACIÓN DEL PROGRAMA DE INGENIERÍA DE MERCADOS.</a:t>
            </a:r>
            <a:endParaRPr lang="es-ES_tradnl" sz="2100" b="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297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00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016" y="1836921"/>
            <a:ext cx="7936871" cy="827076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484134" y="1836921"/>
            <a:ext cx="75226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000" b="1" dirty="0" smtClean="0">
                <a:solidFill>
                  <a:schemeClr val="bg1"/>
                </a:solidFill>
                <a:latin typeface="Calibri"/>
                <a:cs typeface="Calibri"/>
              </a:rPr>
              <a:t>BIENVENIDOS AL PROGRAMA DE ING. MCDOS</a:t>
            </a:r>
            <a:endParaRPr lang="es-ES_tradnl" sz="30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539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00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520" y="323303"/>
            <a:ext cx="7344816" cy="895052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-14452" y="644809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AGENDA</a:t>
            </a:r>
            <a:endParaRPr lang="es-E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840972"/>
              </p:ext>
            </p:extLst>
          </p:nvPr>
        </p:nvGraphicFramePr>
        <p:xfrm>
          <a:off x="1475657" y="1648690"/>
          <a:ext cx="5566675" cy="3364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6675"/>
              </a:tblGrid>
              <a:tr h="580085"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/>
                        <a:t>PRESENTACIÓN</a:t>
                      </a:r>
                      <a:endParaRPr lang="es-CO" sz="2400" dirty="0"/>
                    </a:p>
                  </a:txBody>
                  <a:tcPr marL="91428" marR="91428" marT="45724" marB="45724"/>
                </a:tc>
              </a:tr>
              <a:tr h="580085"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/>
                        <a:t>CALENDARIO ACADÉMICO</a:t>
                      </a:r>
                      <a:endParaRPr lang="es-CO" sz="2400" dirty="0"/>
                    </a:p>
                  </a:txBody>
                  <a:tcPr marL="91428" marR="91428" marT="45724" marB="45724"/>
                </a:tc>
              </a:tr>
              <a:tr h="1044145"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/>
                        <a:t>REGLAMENTO ACADEMICO ACUERDO SUPERIOR No. 161 Noviembre 12 de 2013.</a:t>
                      </a:r>
                      <a:endParaRPr lang="es-CO" sz="2400" dirty="0"/>
                    </a:p>
                  </a:txBody>
                  <a:tcPr marL="91428" marR="91428" marT="45724" marB="45724"/>
                </a:tc>
              </a:tr>
              <a:tr h="580085"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/>
                        <a:t>PLANES DE AULA</a:t>
                      </a:r>
                      <a:endParaRPr lang="es-CO" sz="2400" dirty="0"/>
                    </a:p>
                  </a:txBody>
                  <a:tcPr marL="91428" marR="91428" marT="45724" marB="45724"/>
                </a:tc>
              </a:tr>
              <a:tr h="580085"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/>
                        <a:t>MATERIAL</a:t>
                      </a:r>
                      <a:r>
                        <a:rPr lang="es-CO" sz="2400" baseline="0" dirty="0" smtClean="0"/>
                        <a:t> BIBLIOGRAFICO</a:t>
                      </a:r>
                      <a:endParaRPr lang="es-CO" sz="2400" dirty="0"/>
                    </a:p>
                  </a:txBody>
                  <a:tcPr marL="91428" marR="91428" marT="45724" marB="4572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85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00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520" y="323303"/>
            <a:ext cx="7344816" cy="895052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91492" y="636814"/>
            <a:ext cx="7056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bg1"/>
                </a:solidFill>
              </a:rPr>
              <a:t>CALENDARIO ACADÉMICO ACUERDO 10</a:t>
            </a:r>
            <a:endParaRPr lang="es-ES" sz="1600" b="1" dirty="0">
              <a:solidFill>
                <a:schemeClr val="bg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06701" y="1159621"/>
            <a:ext cx="7200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I CORTE    </a:t>
            </a:r>
            <a:r>
              <a:rPr lang="es-ES" dirty="0"/>
              <a:t>Agosto 31 </a:t>
            </a:r>
            <a:endParaRPr lang="es-ES" dirty="0" smtClean="0"/>
          </a:p>
          <a:p>
            <a:r>
              <a:rPr lang="es-CO" dirty="0" smtClean="0"/>
              <a:t>II CORTE   </a:t>
            </a:r>
            <a:r>
              <a:rPr lang="es-ES" dirty="0"/>
              <a:t>Octubre 5 </a:t>
            </a:r>
            <a:endParaRPr lang="es-CO" dirty="0" smtClean="0"/>
          </a:p>
          <a:p>
            <a:r>
              <a:rPr lang="es-CO" dirty="0" smtClean="0"/>
              <a:t>III CORTE   </a:t>
            </a:r>
            <a:r>
              <a:rPr lang="es-ES" dirty="0"/>
              <a:t>Noviembre  16 </a:t>
            </a:r>
            <a:endParaRPr lang="es-CO" dirty="0" smtClean="0"/>
          </a:p>
          <a:p>
            <a:endParaRPr lang="es-CO" dirty="0" smtClean="0"/>
          </a:p>
          <a:p>
            <a:r>
              <a:rPr lang="es-CO" dirty="0" smtClean="0"/>
              <a:t>FINALIZACIÓN DE CLASES  </a:t>
            </a:r>
            <a:r>
              <a:rPr lang="es-ES" dirty="0"/>
              <a:t>Noviembre 15 </a:t>
            </a:r>
            <a:endParaRPr lang="es-ES" dirty="0" smtClean="0"/>
          </a:p>
          <a:p>
            <a:r>
              <a:rPr lang="es-ES" dirty="0" smtClean="0"/>
              <a:t>HABILITACIONES </a:t>
            </a:r>
            <a:r>
              <a:rPr lang="es-ES" dirty="0"/>
              <a:t>Diciembre 1 </a:t>
            </a:r>
            <a:endParaRPr lang="es-CO" dirty="0" smtClean="0"/>
          </a:p>
          <a:p>
            <a:endParaRPr lang="es-CO" dirty="0"/>
          </a:p>
          <a:p>
            <a:r>
              <a:rPr lang="es-CO" dirty="0" smtClean="0"/>
              <a:t>EL estudiante 3 días para reclamaciones una vez publicada las notas.</a:t>
            </a:r>
          </a:p>
          <a:p>
            <a:r>
              <a:rPr lang="es-CO" dirty="0" smtClean="0"/>
              <a:t>Formato de corrección de calificaciones SIG (Diligenciarlo Digital)</a:t>
            </a:r>
          </a:p>
          <a:p>
            <a:r>
              <a:rPr lang="es-CO" dirty="0" smtClean="0"/>
              <a:t>Configurar la contraseña Timonel 90 días</a:t>
            </a:r>
          </a:p>
          <a:p>
            <a:r>
              <a:rPr lang="es-CO" dirty="0" smtClean="0"/>
              <a:t>Mesa de ayuda</a:t>
            </a:r>
          </a:p>
          <a:p>
            <a:r>
              <a:rPr lang="es-CO" dirty="0" smtClean="0"/>
              <a:t>Incumplimiento de notas. Se presenta personalmente con la Subdirección Académica. </a:t>
            </a:r>
          </a:p>
          <a:p>
            <a:r>
              <a:rPr lang="es-CO" dirty="0" smtClean="0"/>
              <a:t>Modificación de notas en el mismo corte.</a:t>
            </a:r>
          </a:p>
          <a:p>
            <a:r>
              <a:rPr lang="es-CO" dirty="0" smtClean="0"/>
              <a:t>El uso del correo institucional</a:t>
            </a:r>
          </a:p>
          <a:p>
            <a:r>
              <a:rPr lang="es-CO" dirty="0" smtClean="0"/>
              <a:t>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79710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00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520" y="323303"/>
            <a:ext cx="7344816" cy="895052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467544" y="636814"/>
            <a:ext cx="7056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bg1"/>
                </a:solidFill>
              </a:rPr>
              <a:t>REGLAMENTO ACADÉMICO</a:t>
            </a:r>
            <a:endParaRPr lang="es-ES" sz="1600" b="1" dirty="0">
              <a:solidFill>
                <a:schemeClr val="bg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23528" y="1531866"/>
            <a:ext cx="8136904" cy="4233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el artículo 15 numeral c. Cuando cumplido dos años consecutivos, indistinta la causal, no ha hecho uso de los alternativos para matrícula.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el artículo 15 numeral f. Cuando un estudiante de pregrado registre en su historia tres periodos académicos, en cualquier tiempo, con promedio ponderado acumulado inferior a tres punto cero (3.0).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Artículo </a:t>
            </a: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22. El aspirante. En cualquiera de los casos la Universidad se reserva el derecho de admitir o no un aspirante y en ningún caso admitirá a la persona que haya sido objeto de sanción disciplinaria consistente en la expulsión de otra institución educativa.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Artículo </a:t>
            </a: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26. Estudiante por Reingreso. Ingresar al plan de estudios vigente.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Artículo </a:t>
            </a: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31. La Matrícula de cursos en Movilidad Académica.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Artículo </a:t>
            </a: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59. Revisión de la Calificación.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Artículo 65. Requisitos académicos para el grado. </a:t>
            </a:r>
            <a:r>
              <a:rPr lang="es-C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Parágrafo.</a:t>
            </a: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252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795" y="1761599"/>
            <a:ext cx="8236410" cy="3334801"/>
          </a:xfrm>
          <a:prstGeom prst="rect">
            <a:avLst/>
          </a:prstGeom>
        </p:spPr>
      </p:pic>
      <p:pic>
        <p:nvPicPr>
          <p:cNvPr id="3" name="Imagen 2" descr="00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8520" y="323303"/>
            <a:ext cx="7344816" cy="895052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67544" y="636814"/>
            <a:ext cx="7056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bg1"/>
                </a:solidFill>
              </a:rPr>
              <a:t>REGLAMENTO ACADÉMICO</a:t>
            </a:r>
            <a:endParaRPr lang="es-E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133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0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-180528" y="2721114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4000" b="1" dirty="0" smtClean="0">
                <a:solidFill>
                  <a:srgbClr val="FFFFFF"/>
                </a:solidFill>
                <a:latin typeface="Calibri"/>
              </a:rPr>
              <a:t>Datos de contacto</a:t>
            </a:r>
            <a:endParaRPr lang="es-ES" sz="4400" b="1" dirty="0">
              <a:solidFill>
                <a:srgbClr val="FFFFFF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 flipV="1">
            <a:off x="649146" y="3657600"/>
            <a:ext cx="3160854" cy="457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CuadroTexto"/>
          <p:cNvSpPr txBox="1"/>
          <p:nvPr/>
        </p:nvSpPr>
        <p:spPr>
          <a:xfrm>
            <a:off x="251520" y="170080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chemeClr val="bg1"/>
                </a:solidFill>
              </a:rPr>
              <a:t>ING. SANDRA PATRICIA QUIROS MARIN</a:t>
            </a:r>
          </a:p>
          <a:p>
            <a:r>
              <a:rPr lang="es-CO" dirty="0" smtClean="0">
                <a:solidFill>
                  <a:schemeClr val="bg1"/>
                </a:solidFill>
              </a:rPr>
              <a:t>Celular: 3153149735</a:t>
            </a:r>
            <a:endParaRPr lang="es-C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72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295</Words>
  <Application>Microsoft Office PowerPoint</Application>
  <PresentationFormat>Presentación en pantalla (4:3)</PresentationFormat>
  <Paragraphs>39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Germán Medina &amp; Asociados</dc:creator>
  <cp:lastModifiedBy>S705E20</cp:lastModifiedBy>
  <cp:revision>145</cp:revision>
  <dcterms:created xsi:type="dcterms:W3CDTF">2013-09-05T21:25:57Z</dcterms:created>
  <dcterms:modified xsi:type="dcterms:W3CDTF">2014-07-29T23:46:13Z</dcterms:modified>
</cp:coreProperties>
</file>