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handoutMasterIdLst>
    <p:handoutMasterId r:id="rId51"/>
  </p:handoutMasterIdLst>
  <p:sldIdLst>
    <p:sldId id="256" r:id="rId2"/>
    <p:sldId id="315" r:id="rId3"/>
    <p:sldId id="304" r:id="rId4"/>
    <p:sldId id="257" r:id="rId5"/>
    <p:sldId id="295" r:id="rId6"/>
    <p:sldId id="303" r:id="rId7"/>
    <p:sldId id="258" r:id="rId8"/>
    <p:sldId id="297" r:id="rId9"/>
    <p:sldId id="298" r:id="rId10"/>
    <p:sldId id="259" r:id="rId11"/>
    <p:sldId id="260" r:id="rId12"/>
    <p:sldId id="272" r:id="rId13"/>
    <p:sldId id="273" r:id="rId14"/>
    <p:sldId id="305" r:id="rId15"/>
    <p:sldId id="262" r:id="rId16"/>
    <p:sldId id="266" r:id="rId17"/>
    <p:sldId id="265" r:id="rId18"/>
    <p:sldId id="307" r:id="rId19"/>
    <p:sldId id="268" r:id="rId20"/>
    <p:sldId id="309" r:id="rId21"/>
    <p:sldId id="269" r:id="rId22"/>
    <p:sldId id="308" r:id="rId23"/>
    <p:sldId id="310" r:id="rId24"/>
    <p:sldId id="311" r:id="rId25"/>
    <p:sldId id="312" r:id="rId26"/>
    <p:sldId id="313" r:id="rId27"/>
    <p:sldId id="314" r:id="rId28"/>
    <p:sldId id="300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306" r:id="rId48"/>
    <p:sldId id="301" r:id="rId49"/>
    <p:sldId id="302" r:id="rId50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80808"/>
    <a:srgbClr val="0033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772" autoAdjust="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628063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fld id="{D9EB8F20-A607-4BF3-844F-5EB7C8C7035C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sz="3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2FCB994B-51FC-4786-9304-DBE69AD04E4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B93AB-5A05-4406-90CD-B2A059D33F1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838200"/>
            <a:ext cx="21717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838200"/>
            <a:ext cx="63627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9CF92-23D3-49F7-8F8E-56505CAC84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6C2959C-32F8-4D6F-99CD-CFE66DB7F3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838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/>
          <a:p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91510CF-54B7-45F9-B174-7D945626F77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B586D-6894-48B2-A776-C7D611DD739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BE449-A90B-4832-B629-9B43F3E214C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53000-F753-4864-8618-DC2210399FD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37C7-BAE8-4E6C-BF86-1345DD3A01B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FC678-0260-400C-BFE3-0D46E294B1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0F03B-E1F6-41D0-AD55-B8186D48C0A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0D716-A58A-4A43-A84D-99DDA94505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890AD-2456-44EB-A5AA-254050D1121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F43C172-E69B-41B1-A09B-74C993E788C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opeluce.com.pe/images/defectos_refractivosmiop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www.opeluce.com.pe/images/defectos_refractivoship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opeluce.com.pe/images/viison_con_astigmatismo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opeluce.com.pe/images/ojo_con_catarat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opeluce.com.pe/images/vision_con_catarata.jpg" TargetMode="Externa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optimavision.com.pe/Enfermedades/images/enf_pterigion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www.opeluce.com.pe/images/nina_con_estrabismo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www.geocities.com/fabianroch/conjun2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www.optimavision.com.pe/Enfermedades/images/enf_glaucoma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ncmr.org/success/images/rafat/eyehal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9225"/>
            <a:ext cx="8686800" cy="838200"/>
          </a:xfrm>
        </p:spPr>
        <p:txBody>
          <a:bodyPr/>
          <a:lstStyle/>
          <a:p>
            <a:r>
              <a:rPr lang="en-US" b="1">
                <a:cs typeface="Times New Roman" pitchFamily="18" charset="0"/>
              </a:rPr>
              <a:t>Ó</a:t>
            </a:r>
            <a:r>
              <a:rPr lang="en-US" b="1"/>
              <a:t>rgano Sensorial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73125"/>
            <a:ext cx="8686800" cy="5489575"/>
          </a:xfrm>
        </p:spPr>
        <p:txBody>
          <a:bodyPr/>
          <a:lstStyle/>
          <a:p>
            <a:r>
              <a:rPr lang="es-PR" sz="2800"/>
              <a:t>Estructura especializada de una o más células </a:t>
            </a:r>
            <a:r>
              <a:rPr lang="es-PR" sz="2800" b="1"/>
              <a:t>receptoras</a:t>
            </a:r>
            <a:r>
              <a:rPr lang="es-PR" sz="2800"/>
              <a:t>. </a:t>
            </a:r>
          </a:p>
          <a:p>
            <a:r>
              <a:rPr lang="es-PR" sz="2800" b="1"/>
              <a:t>Receptor</a:t>
            </a:r>
            <a:r>
              <a:rPr lang="es-PR" sz="2800"/>
              <a:t> – unidad que responde a est</a:t>
            </a:r>
            <a:r>
              <a:rPr lang="es-PR" sz="2800">
                <a:cs typeface="Times New Roman" pitchFamily="18" charset="0"/>
              </a:rPr>
              <a:t>ímulos</a:t>
            </a:r>
            <a:endParaRPr lang="es-PR" sz="2800"/>
          </a:p>
          <a:p>
            <a:pPr lvl="1"/>
            <a:r>
              <a:rPr lang="es-PR" sz="2400"/>
              <a:t>Terminaciones neurales o células especializadas en contacto con neuronas </a:t>
            </a:r>
          </a:p>
          <a:p>
            <a:pPr lvl="1"/>
            <a:r>
              <a:rPr lang="es-PR" sz="2400"/>
              <a:t>No interpretan los estímulos - actúan como transmisores.</a:t>
            </a:r>
          </a:p>
          <a:p>
            <a:r>
              <a:rPr lang="es-PR" sz="2800"/>
              <a:t>Órganos sensoriales</a:t>
            </a:r>
          </a:p>
          <a:p>
            <a:pPr lvl="1"/>
            <a:r>
              <a:rPr lang="es-PR" sz="2400"/>
              <a:t>Ojos</a:t>
            </a:r>
          </a:p>
          <a:p>
            <a:pPr lvl="1"/>
            <a:r>
              <a:rPr lang="es-PR" sz="2400"/>
              <a:t>Oidos</a:t>
            </a:r>
          </a:p>
          <a:p>
            <a:pPr lvl="1"/>
            <a:r>
              <a:rPr lang="es-PR" sz="2400"/>
              <a:t>Piel</a:t>
            </a:r>
          </a:p>
          <a:p>
            <a:pPr lvl="1"/>
            <a:r>
              <a:rPr lang="en-US" sz="2400"/>
              <a:t>Lengua</a:t>
            </a:r>
          </a:p>
          <a:p>
            <a:pPr lvl="1"/>
            <a:r>
              <a:rPr lang="en-US" sz="2400"/>
              <a:t>Nariz </a:t>
            </a:r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8613"/>
            <a:ext cx="8534400" cy="990600"/>
          </a:xfrm>
        </p:spPr>
        <p:txBody>
          <a:bodyPr/>
          <a:lstStyle/>
          <a:p>
            <a:r>
              <a:rPr lang="en-US" sz="3400" b="1"/>
              <a:t>Clasificación de los órganos</a:t>
            </a:r>
            <a:br>
              <a:rPr lang="en-US" sz="3400" b="1"/>
            </a:br>
            <a:r>
              <a:rPr lang="en-US" sz="3400" b="1"/>
              <a:t> sensoriales (receptores)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0495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FF"/>
                </a:solidFill>
              </a:rPr>
              <a:t>Mecanoreceptores</a:t>
            </a:r>
            <a:r>
              <a:rPr lang="en-US" sz="2000"/>
              <a:t>: cuando la fuente de información proviene de tipo mecánico (tacto, equilibrio, vibraciones, texturas, estiramiento o movimiento. 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FF"/>
                </a:solidFill>
              </a:rPr>
              <a:t>Baroreceptores</a:t>
            </a:r>
            <a:r>
              <a:rPr lang="en-US" sz="2000" b="1"/>
              <a:t>:</a:t>
            </a:r>
            <a:r>
              <a:rPr lang="en-US" sz="2000"/>
              <a:t> estimulados por el efecto de la presión sanguínea sobre la pared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FF"/>
                </a:solidFill>
              </a:rPr>
              <a:t>Quimioreceptores</a:t>
            </a:r>
            <a:r>
              <a:rPr lang="en-US" sz="2000"/>
              <a:t>: cuando la fuente de información son las sustancias químicas (olfato o gusto)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FF"/>
                </a:solidFill>
              </a:rPr>
              <a:t>Fotoreceptores</a:t>
            </a:r>
            <a:r>
              <a:rPr lang="en-US" sz="2000"/>
              <a:t>: detectan luz (ojos-visión).</a:t>
            </a:r>
          </a:p>
          <a:p>
            <a:pPr>
              <a:lnSpc>
                <a:spcPct val="90000"/>
              </a:lnSpc>
            </a:pPr>
            <a:r>
              <a:rPr lang="en-US" sz="2000" b="1">
                <a:solidFill>
                  <a:srgbClr val="FF00FF"/>
                </a:solidFill>
              </a:rPr>
              <a:t>Termoreceptores</a:t>
            </a:r>
            <a:r>
              <a:rPr lang="en-US" sz="2000"/>
              <a:t>: perciben cambios en temperatura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14475"/>
            <a:ext cx="426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Cinco sentidos: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Audición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Vista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Olfato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Gusto 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Tacto</a:t>
            </a:r>
          </a:p>
          <a:p>
            <a:pPr>
              <a:lnSpc>
                <a:spcPct val="90000"/>
              </a:lnSpc>
            </a:pPr>
            <a:r>
              <a:rPr lang="en-US" sz="2000"/>
              <a:t>Algunos peces tienen </a:t>
            </a:r>
            <a:r>
              <a:rPr lang="en-US" sz="2000" b="1"/>
              <a:t>electroreceptores</a:t>
            </a:r>
            <a:r>
              <a:rPr lang="en-US" sz="2000"/>
              <a:t> para detectar la energía eléctrica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209550"/>
            <a:ext cx="4641850" cy="1268413"/>
          </a:xfrm>
        </p:spPr>
        <p:txBody>
          <a:bodyPr/>
          <a:lstStyle/>
          <a:p>
            <a:pPr algn="l"/>
            <a:r>
              <a:rPr lang="es-PR" sz="3400" b="1">
                <a:cs typeface="Times New Roman" pitchFamily="18" charset="0"/>
              </a:rPr>
              <a:t>Quimioreceptores:</a:t>
            </a:r>
            <a:br>
              <a:rPr lang="es-PR" sz="3400" b="1">
                <a:cs typeface="Times New Roman" pitchFamily="18" charset="0"/>
              </a:rPr>
            </a:br>
            <a:r>
              <a:rPr lang="es-PR" sz="3400" b="1">
                <a:cs typeface="Times New Roman" pitchFamily="18" charset="0"/>
              </a:rPr>
              <a:t>Gusto</a:t>
            </a:r>
            <a:endParaRPr lang="en-GB" sz="3400" b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649788" cy="4833938"/>
          </a:xfrm>
        </p:spPr>
        <p:txBody>
          <a:bodyPr/>
          <a:lstStyle/>
          <a:p>
            <a:r>
              <a:rPr lang="es-PR" sz="2800" b="1">
                <a:cs typeface="Times New Roman" pitchFamily="18" charset="0"/>
              </a:rPr>
              <a:t>Papilas gustativas</a:t>
            </a:r>
          </a:p>
          <a:p>
            <a:r>
              <a:rPr lang="es-PR" sz="2800" b="1">
                <a:cs typeface="Times New Roman" pitchFamily="18" charset="0"/>
              </a:rPr>
              <a:t>Yemas gustativas-</a:t>
            </a:r>
            <a:r>
              <a:rPr lang="es-PR" sz="2800">
                <a:cs typeface="Times New Roman" pitchFamily="18" charset="0"/>
              </a:rPr>
              <a:t>receptores para el sentido del gusto (‘tastebuds”). </a:t>
            </a:r>
          </a:p>
          <a:p>
            <a:r>
              <a:rPr lang="en-US" sz="2800"/>
              <a:t>Gusto es una combinación de varios estímulos, entre ellos textura, temperatura, olor y gusto. </a:t>
            </a:r>
            <a:endParaRPr lang="en-US" sz="2800">
              <a:cs typeface="Times New Roman" pitchFamily="18" charset="0"/>
            </a:endParaRPr>
          </a:p>
          <a:p>
            <a:endParaRPr lang="en-GB" sz="2800"/>
          </a:p>
        </p:txBody>
      </p:sp>
      <p:pic>
        <p:nvPicPr>
          <p:cNvPr id="18436" name="Picture 4" descr="yem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304800"/>
            <a:ext cx="3463925" cy="6248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1670050" cy="914400"/>
          </a:xfrm>
        </p:spPr>
        <p:txBody>
          <a:bodyPr/>
          <a:lstStyle/>
          <a:p>
            <a:r>
              <a:rPr lang="es-PR" sz="3600" b="1">
                <a:cs typeface="Times New Roman" pitchFamily="18" charset="0"/>
              </a:rPr>
              <a:t>Gusto</a:t>
            </a:r>
            <a:endParaRPr lang="en-GB" sz="3600" b="1"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3600450" cy="5426075"/>
          </a:xfrm>
        </p:spPr>
        <p:txBody>
          <a:bodyPr/>
          <a:lstStyle/>
          <a:p>
            <a:r>
              <a:rPr lang="es-PR" sz="2800">
                <a:cs typeface="Times New Roman" pitchFamily="18" charset="0"/>
              </a:rPr>
              <a:t>Nos informa de los sabores</a:t>
            </a:r>
          </a:p>
          <a:p>
            <a:r>
              <a:rPr lang="es-PR" sz="2800">
                <a:cs typeface="Times New Roman" pitchFamily="18" charset="0"/>
              </a:rPr>
              <a:t>Cuatro sabores</a:t>
            </a:r>
          </a:p>
          <a:p>
            <a:pPr lvl="1"/>
            <a:r>
              <a:rPr lang="es-PR" sz="2400">
                <a:cs typeface="Times New Roman" pitchFamily="18" charset="0"/>
              </a:rPr>
              <a:t>Dulce </a:t>
            </a:r>
          </a:p>
          <a:p>
            <a:pPr lvl="1"/>
            <a:r>
              <a:rPr lang="es-PR" sz="2400">
                <a:cs typeface="Times New Roman" pitchFamily="18" charset="0"/>
              </a:rPr>
              <a:t>Salado</a:t>
            </a:r>
            <a:endParaRPr lang="en-US" sz="2400">
              <a:cs typeface="Times New Roman" pitchFamily="18" charset="0"/>
            </a:endParaRPr>
          </a:p>
          <a:p>
            <a:pPr lvl="1"/>
            <a:r>
              <a:rPr lang="es-PR" sz="2400">
                <a:cs typeface="Times New Roman" pitchFamily="18" charset="0"/>
              </a:rPr>
              <a:t>Agrio (Acido)</a:t>
            </a:r>
            <a:endParaRPr lang="en-US" sz="2400">
              <a:cs typeface="Times New Roman" pitchFamily="18" charset="0"/>
            </a:endParaRPr>
          </a:p>
          <a:p>
            <a:pPr lvl="1"/>
            <a:r>
              <a:rPr lang="es-PR" sz="2400">
                <a:cs typeface="Times New Roman" pitchFamily="18" charset="0"/>
              </a:rPr>
              <a:t>Amargo (Bitter) </a:t>
            </a:r>
            <a:endParaRPr lang="en-GB" sz="2400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429000" y="533400"/>
            <a:ext cx="5684838" cy="5635625"/>
            <a:chOff x="912" y="816"/>
            <a:chExt cx="3888" cy="3168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3984" y="1824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pic>
          <p:nvPicPr>
            <p:cNvPr id="19464" name="Picture 8" descr="LA-LENGU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8" y="816"/>
              <a:ext cx="1888" cy="2808"/>
            </a:xfrm>
            <a:prstGeom prst="rect">
              <a:avLst/>
            </a:prstGeom>
            <a:noFill/>
          </p:spPr>
        </p:pic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2736" y="196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3986" y="1848"/>
              <a:ext cx="4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200">
                  <a:latin typeface="Comic Sans MS" pitchFamily="66" charset="0"/>
                </a:rPr>
                <a:t>Amargo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1296" y="2496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296" y="2496"/>
              <a:ext cx="20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928" y="2400"/>
              <a:ext cx="40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200">
                  <a:latin typeface="Comic Sans MS" pitchFamily="66" charset="0"/>
                </a:rPr>
                <a:t>Ácido</a:t>
              </a:r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912" y="2352"/>
              <a:ext cx="38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2736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544" y="3792"/>
              <a:ext cx="3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200">
                  <a:latin typeface="Comic Sans MS" pitchFamily="66" charset="0"/>
                </a:rPr>
                <a:t>Dulce</a:t>
              </a:r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2528" y="3744"/>
              <a:ext cx="38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2448" y="302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flipV="1">
              <a:off x="3168" y="3024"/>
              <a:ext cx="115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4320" y="2928"/>
              <a:ext cx="48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477" name="Text Box 21"/>
            <p:cNvSpPr txBox="1">
              <a:spLocks noChangeArrowheads="1"/>
            </p:cNvSpPr>
            <p:nvPr/>
          </p:nvSpPr>
          <p:spPr bwMode="auto">
            <a:xfrm>
              <a:off x="4321" y="2952"/>
              <a:ext cx="44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sz="1200">
                  <a:latin typeface="Comic Sans MS" pitchFamily="66" charset="0"/>
                </a:rPr>
                <a:t>Salado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85725"/>
            <a:ext cx="8686800" cy="838200"/>
          </a:xfrm>
        </p:spPr>
        <p:txBody>
          <a:bodyPr/>
          <a:lstStyle/>
          <a:p>
            <a:r>
              <a:rPr lang="en-US"/>
              <a:t>Trabalenguas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Pablito clavó cuatro clavitos,</a:t>
            </a:r>
          </a:p>
          <a:p>
            <a:pPr>
              <a:buFontTx/>
              <a:buNone/>
            </a:pPr>
            <a:r>
              <a:rPr lang="en-US" sz="2800"/>
              <a:t>¿Cuántos clavitos clavó Pablito?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4722813" y="2438400"/>
            <a:ext cx="44211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>
                <a:latin typeface="Comic Sans MS" pitchFamily="66" charset="0"/>
              </a:rPr>
              <a:t>Si yo como como como,</a:t>
            </a:r>
            <a:br>
              <a:rPr lang="en-US" sz="2800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y tu comes como comes.</a:t>
            </a:r>
            <a:br>
              <a:rPr lang="en-US" sz="2800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¿Cómo comes como como?</a:t>
            </a:r>
            <a:br>
              <a:rPr lang="en-US" sz="2800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Si yo como como como.</a:t>
            </a:r>
            <a:br>
              <a:rPr lang="en-US" sz="2800">
                <a:latin typeface="Comic Sans MS" pitchFamily="66" charset="0"/>
              </a:rPr>
            </a:br>
            <a:r>
              <a:rPr lang="en-US" sz="2400">
                <a:latin typeface="Comic Sans MS" pitchFamily="66" charset="0"/>
              </a:rPr>
              <a:t>  </a:t>
            </a:r>
            <a:r>
              <a:rPr lang="en-US" sz="2800">
                <a:latin typeface="Comic Sans MS" pitchFamily="66" charset="0"/>
              </a:rPr>
              <a:t> </a:t>
            </a:r>
            <a:r>
              <a:rPr lang="en-US" sz="2400">
                <a:latin typeface="Comic Sans MS" pitchFamily="66" charset="0"/>
              </a:rPr>
              <a:t>     </a:t>
            </a:r>
          </a:p>
        </p:txBody>
      </p:sp>
      <p:pic>
        <p:nvPicPr>
          <p:cNvPr id="72709" name="Picture 5" descr="Me gustan los trabalengua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343400"/>
            <a:ext cx="685800" cy="685800"/>
          </a:xfrm>
          <a:prstGeom prst="rect">
            <a:avLst/>
          </a:prstGeom>
          <a:noFill/>
        </p:spPr>
      </p:pic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-28575" y="4403725"/>
            <a:ext cx="56054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800"/>
              <a:t>Tres tristes tigres </a:t>
            </a:r>
          </a:p>
          <a:p>
            <a:pPr algn="ctr"/>
            <a:r>
              <a:rPr lang="en-US" sz="2800"/>
              <a:t>tragaban trigo en un trigal</a:t>
            </a:r>
          </a:p>
          <a:p>
            <a:pPr algn="ctr"/>
            <a:r>
              <a:rPr lang="en-US" sz="2800"/>
              <a:t>¿Cuántos tigres tristes tragan trigo en un trigal?</a:t>
            </a:r>
            <a:r>
              <a:rPr lang="en-US"/>
              <a:t> </a:t>
            </a:r>
          </a:p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5725"/>
            <a:ext cx="7939088" cy="819150"/>
          </a:xfrm>
        </p:spPr>
        <p:txBody>
          <a:bodyPr/>
          <a:lstStyle/>
          <a:p>
            <a:r>
              <a:rPr lang="en-US" sz="3600" b="1"/>
              <a:t>Fotoreceptor – Ojo humano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71550"/>
            <a:ext cx="3352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Lente</a:t>
            </a:r>
            <a:r>
              <a:rPr lang="en-US" sz="1800" b="1">
                <a:cs typeface="Times New Roman" pitchFamily="18" charset="0"/>
              </a:rPr>
              <a:t> - </a:t>
            </a:r>
            <a:r>
              <a:rPr lang="en-US" sz="1800">
                <a:cs typeface="Times New Roman" pitchFamily="18" charset="0"/>
              </a:rPr>
              <a:t>enfoque 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Iris</a:t>
            </a:r>
            <a:r>
              <a:rPr lang="en-US" sz="1800" b="1">
                <a:cs typeface="Times New Roman" pitchFamily="18" charset="0"/>
              </a:rPr>
              <a:t> – </a:t>
            </a:r>
            <a:r>
              <a:rPr lang="en-US" sz="1800">
                <a:cs typeface="Times New Roman" pitchFamily="18" charset="0"/>
              </a:rPr>
              <a:t>diafragma, regula diámetro del orificio a través del cual pasa la luz 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Pupila</a:t>
            </a:r>
            <a:r>
              <a:rPr lang="en-US" sz="1800" b="1">
                <a:cs typeface="Times New Roman" pitchFamily="18" charset="0"/>
              </a:rPr>
              <a:t>- </a:t>
            </a:r>
            <a:r>
              <a:rPr lang="en-US" sz="1800">
                <a:cs typeface="Times New Roman" pitchFamily="18" charset="0"/>
              </a:rPr>
              <a:t>orificio por el cual pasa la luz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Retina</a:t>
            </a:r>
            <a:r>
              <a:rPr lang="en-US" sz="1800" b="1">
                <a:cs typeface="Times New Roman" pitchFamily="18" charset="0"/>
              </a:rPr>
              <a:t> –</a:t>
            </a:r>
            <a:r>
              <a:rPr lang="en-US" sz="1800">
                <a:cs typeface="Times New Roman" pitchFamily="18" charset="0"/>
              </a:rPr>
              <a:t>fotosensible y contiene conos y bastoncillos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capa coroide</a:t>
            </a:r>
            <a:r>
              <a:rPr lang="en-US" sz="1800" b="1">
                <a:cs typeface="Times New Roman" pitchFamily="18" charset="0"/>
              </a:rPr>
              <a:t> - </a:t>
            </a:r>
            <a:r>
              <a:rPr lang="en-US" sz="1800">
                <a:cs typeface="Times New Roman" pitchFamily="18" charset="0"/>
              </a:rPr>
              <a:t>absorbe el exceso de luz e impide que la luz reflejada internamente haga borrosa la imagen. Contiene vasos sanguíneos que nutren la retina.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Esclerótica</a:t>
            </a:r>
            <a:r>
              <a:rPr lang="en-US" sz="1800" b="1">
                <a:cs typeface="Times New Roman" pitchFamily="18" charset="0"/>
              </a:rPr>
              <a:t> - </a:t>
            </a:r>
            <a:r>
              <a:rPr lang="en-US" sz="1800">
                <a:cs typeface="Times New Roman" pitchFamily="18" charset="0"/>
              </a:rPr>
              <a:t>protege y ayuda a mantener la rigidez del globo ocular.  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00FF"/>
                </a:solidFill>
                <a:cs typeface="Times New Roman" pitchFamily="18" charset="0"/>
              </a:rPr>
              <a:t>Córnea</a:t>
            </a:r>
            <a:r>
              <a:rPr lang="en-US" sz="1800" b="1">
                <a:cs typeface="Times New Roman" pitchFamily="18" charset="0"/>
              </a:rPr>
              <a:t>:</a:t>
            </a:r>
            <a:r>
              <a:rPr lang="en-US" sz="1800">
                <a:cs typeface="Times New Roman" pitchFamily="18" charset="0"/>
              </a:rPr>
              <a:t> delgada y transparente, a través de la cual penetra la luz.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</a:pPr>
            <a:endParaRPr lang="en-US" sz="180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cs typeface="Times New Roman" pitchFamily="18" charset="0"/>
            </a:endParaRP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3200400" y="1066800"/>
            <a:ext cx="5899150" cy="3986213"/>
            <a:chOff x="1008" y="1008"/>
            <a:chExt cx="3716" cy="2511"/>
          </a:xfrm>
        </p:grpSpPr>
        <p:pic>
          <p:nvPicPr>
            <p:cNvPr id="8199" name="Picture 7" descr="ojo_interno cop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4" y="1344"/>
              <a:ext cx="2312" cy="19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1632" y="1392"/>
              <a:ext cx="57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104" y="1247"/>
              <a:ext cx="506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/>
                <a:t>Lente</a:t>
              </a: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1066" y="1272"/>
              <a:ext cx="566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 flipV="1">
              <a:off x="1344" y="2256"/>
              <a:ext cx="7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1008" y="2111"/>
              <a:ext cx="554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/>
                <a:t>Pupila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1008" y="2160"/>
              <a:ext cx="336" cy="1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H="1">
              <a:off x="1670" y="2496"/>
              <a:ext cx="432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1526" y="3282"/>
              <a:ext cx="33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/>
                <a:t>Iris</a:t>
              </a: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1526" y="3336"/>
              <a:ext cx="288" cy="1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4176" y="1538"/>
              <a:ext cx="54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>
                  <a:latin typeface="Comic Sans MS" pitchFamily="66" charset="0"/>
                </a:rPr>
                <a:t>Retina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4128" y="1584"/>
              <a:ext cx="470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V="1">
              <a:off x="2784" y="1200"/>
              <a:ext cx="61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12" name="Text Box 20"/>
            <p:cNvSpPr txBox="1">
              <a:spLocks noChangeArrowheads="1"/>
            </p:cNvSpPr>
            <p:nvPr/>
          </p:nvSpPr>
          <p:spPr bwMode="auto">
            <a:xfrm>
              <a:off x="3398" y="1008"/>
              <a:ext cx="432" cy="2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_tradnl" sz="1200">
                  <a:latin typeface="Comic Sans MS" pitchFamily="66" charset="0"/>
                </a:rPr>
                <a:t>Humor vítreo</a:t>
              </a:r>
            </a:p>
          </p:txBody>
        </p:sp>
        <p:sp>
          <p:nvSpPr>
            <p:cNvPr id="8213" name="Rectangle 21"/>
            <p:cNvSpPr>
              <a:spLocks noChangeArrowheads="1"/>
            </p:cNvSpPr>
            <p:nvPr/>
          </p:nvSpPr>
          <p:spPr bwMode="auto">
            <a:xfrm>
              <a:off x="3398" y="1008"/>
              <a:ext cx="470" cy="2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3360" y="1728"/>
              <a:ext cx="76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8216" name="Line 24"/>
          <p:cNvSpPr>
            <a:spLocks noChangeShapeType="1"/>
          </p:cNvSpPr>
          <p:nvPr/>
        </p:nvSpPr>
        <p:spPr bwMode="auto">
          <a:xfrm flipH="1">
            <a:off x="3810000" y="3124200"/>
            <a:ext cx="838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352800" y="38862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Córnea</a:t>
            </a: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H="1" flipV="1">
            <a:off x="7162800" y="2667000"/>
            <a:ext cx="838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8001000" y="2971800"/>
            <a:ext cx="9906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Capa </a:t>
            </a:r>
          </a:p>
          <a:p>
            <a:pPr algn="ctr"/>
            <a:r>
              <a:rPr lang="en-US" b="1"/>
              <a:t>Coroide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7315200" y="5029200"/>
            <a:ext cx="1371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Esclerótica</a:t>
            </a:r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H="1" flipV="1">
            <a:off x="6705600" y="4114800"/>
            <a:ext cx="7620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2813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cs typeface="Times New Roman" pitchFamily="18" charset="0"/>
              </a:rPr>
              <a:t>Células receptoras:</a:t>
            </a:r>
          </a:p>
          <a:p>
            <a:r>
              <a:rPr lang="en-US" sz="2800" b="1">
                <a:solidFill>
                  <a:srgbClr val="FF00FF"/>
                </a:solidFill>
                <a:cs typeface="Times New Roman" pitchFamily="18" charset="0"/>
              </a:rPr>
              <a:t>Bastoncillos</a:t>
            </a:r>
            <a:r>
              <a:rPr lang="en-US" sz="2800">
                <a:cs typeface="Times New Roman" pitchFamily="18" charset="0"/>
              </a:rPr>
              <a:t>: responsables de la visión en blanco y negro.  Estimulados por la luz difusa o tenue.</a:t>
            </a:r>
          </a:p>
          <a:p>
            <a:r>
              <a:rPr lang="en-US" sz="2800" b="1">
                <a:solidFill>
                  <a:srgbClr val="FF00FF"/>
                </a:solidFill>
                <a:cs typeface="Times New Roman" pitchFamily="18" charset="0"/>
              </a:rPr>
              <a:t>Conos</a:t>
            </a:r>
            <a:r>
              <a:rPr lang="en-US" sz="2800">
                <a:cs typeface="Times New Roman" pitchFamily="18" charset="0"/>
              </a:rPr>
              <a:t>:</a:t>
            </a:r>
            <a:r>
              <a:rPr lang="en-US" sz="2800"/>
              <a:t> responsables de la visión a colores. No son estimulados por la luz difusa o tenue.</a:t>
            </a:r>
          </a:p>
        </p:txBody>
      </p:sp>
      <p:pic>
        <p:nvPicPr>
          <p:cNvPr id="12291" name="Picture 3" descr="2908A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743200"/>
            <a:ext cx="6332538" cy="3740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2563"/>
            <a:ext cx="8353425" cy="195738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PR" sz="2000" b="1">
                <a:solidFill>
                  <a:srgbClr val="FF00FF"/>
                </a:solidFill>
                <a:cs typeface="Times New Roman" pitchFamily="18" charset="0"/>
              </a:rPr>
              <a:t>Humor vítreo o cuerpo vítreo</a:t>
            </a:r>
            <a:r>
              <a:rPr lang="es-PR" sz="2000" b="1">
                <a:cs typeface="Times New Roman" pitchFamily="18" charset="0"/>
              </a:rPr>
              <a:t> - </a:t>
            </a:r>
            <a:r>
              <a:rPr lang="es-PR" sz="2000">
                <a:cs typeface="Times New Roman" pitchFamily="18" charset="0"/>
              </a:rPr>
              <a:t>entre el lente y la retina, ayuda a la refracción de luz</a:t>
            </a:r>
          </a:p>
          <a:p>
            <a:pPr algn="just">
              <a:lnSpc>
                <a:spcPct val="90000"/>
              </a:lnSpc>
            </a:pPr>
            <a:r>
              <a:rPr lang="es-PR" sz="2000" b="1">
                <a:solidFill>
                  <a:srgbClr val="FF00FF"/>
                </a:solidFill>
                <a:cs typeface="Times New Roman" pitchFamily="18" charset="0"/>
              </a:rPr>
              <a:t>Humor acuoso</a:t>
            </a:r>
            <a:r>
              <a:rPr lang="es-PR" sz="2000" b="1">
                <a:cs typeface="Times New Roman" pitchFamily="18" charset="0"/>
              </a:rPr>
              <a:t> - </a:t>
            </a:r>
            <a:r>
              <a:rPr lang="es-PR" sz="2000">
                <a:cs typeface="Times New Roman" pitchFamily="18" charset="0"/>
              </a:rPr>
              <a:t>entre la córnea y el lente, ayuda a la refracción de luz</a:t>
            </a:r>
          </a:p>
          <a:p>
            <a:pPr algn="just">
              <a:lnSpc>
                <a:spcPct val="90000"/>
              </a:lnSpc>
            </a:pPr>
            <a:r>
              <a:rPr lang="es-PR" sz="2000" b="1">
                <a:solidFill>
                  <a:srgbClr val="FF00FF"/>
                </a:solidFill>
                <a:cs typeface="Times New Roman" pitchFamily="18" charset="0"/>
              </a:rPr>
              <a:t>Fóvea</a:t>
            </a:r>
            <a:r>
              <a:rPr lang="es-PR" sz="2000">
                <a:cs typeface="Times New Roman" pitchFamily="18" charset="0"/>
              </a:rPr>
              <a:t>- zona de mayor agudeza visual del ojo donde se encuentran concentrados los conocitos</a:t>
            </a:r>
            <a:endParaRPr lang="es-PR" sz="2000"/>
          </a:p>
        </p:txBody>
      </p:sp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1828800" y="2286000"/>
            <a:ext cx="5899150" cy="3986213"/>
            <a:chOff x="1008" y="1008"/>
            <a:chExt cx="3716" cy="2511"/>
          </a:xfrm>
        </p:grpSpPr>
        <p:pic>
          <p:nvPicPr>
            <p:cNvPr id="11270" name="Picture 6" descr="ojo_interno copi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74" y="1344"/>
              <a:ext cx="2312" cy="197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1632" y="1392"/>
              <a:ext cx="57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1104" y="1247"/>
              <a:ext cx="506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/>
                <a:t>Lente</a:t>
              </a:r>
            </a:p>
          </p:txBody>
        </p:sp>
        <p:sp>
          <p:nvSpPr>
            <p:cNvPr id="11273" name="Rectangle 9"/>
            <p:cNvSpPr>
              <a:spLocks noChangeArrowheads="1"/>
            </p:cNvSpPr>
            <p:nvPr/>
          </p:nvSpPr>
          <p:spPr bwMode="auto">
            <a:xfrm>
              <a:off x="1066" y="1272"/>
              <a:ext cx="566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 flipV="1">
              <a:off x="1344" y="2256"/>
              <a:ext cx="7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1008" y="2111"/>
              <a:ext cx="554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/>
                <a:t>Pupila</a:t>
              </a:r>
            </a:p>
          </p:txBody>
        </p:sp>
        <p:sp>
          <p:nvSpPr>
            <p:cNvPr id="11276" name="Rectangle 12"/>
            <p:cNvSpPr>
              <a:spLocks noChangeArrowheads="1"/>
            </p:cNvSpPr>
            <p:nvPr/>
          </p:nvSpPr>
          <p:spPr bwMode="auto">
            <a:xfrm>
              <a:off x="1008" y="2160"/>
              <a:ext cx="336" cy="1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H="1">
              <a:off x="1670" y="2496"/>
              <a:ext cx="432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1526" y="3282"/>
              <a:ext cx="33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 b="1"/>
                <a:t>Iris</a:t>
              </a:r>
            </a:p>
          </p:txBody>
        </p:sp>
        <p:sp>
          <p:nvSpPr>
            <p:cNvPr id="11279" name="Rectangle 15"/>
            <p:cNvSpPr>
              <a:spLocks noChangeArrowheads="1"/>
            </p:cNvSpPr>
            <p:nvPr/>
          </p:nvSpPr>
          <p:spPr bwMode="auto">
            <a:xfrm>
              <a:off x="1526" y="3336"/>
              <a:ext cx="288" cy="16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80" name="Text Box 16"/>
            <p:cNvSpPr txBox="1">
              <a:spLocks noChangeArrowheads="1"/>
            </p:cNvSpPr>
            <p:nvPr/>
          </p:nvSpPr>
          <p:spPr bwMode="auto">
            <a:xfrm>
              <a:off x="4176" y="1538"/>
              <a:ext cx="548" cy="2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_tradnl">
                  <a:latin typeface="Comic Sans MS" pitchFamily="66" charset="0"/>
                </a:rPr>
                <a:t>Retina</a:t>
              </a:r>
            </a:p>
          </p:txBody>
        </p:sp>
        <p:sp>
          <p:nvSpPr>
            <p:cNvPr id="11281" name="Rectangle 17"/>
            <p:cNvSpPr>
              <a:spLocks noChangeArrowheads="1"/>
            </p:cNvSpPr>
            <p:nvPr/>
          </p:nvSpPr>
          <p:spPr bwMode="auto">
            <a:xfrm>
              <a:off x="4128" y="1584"/>
              <a:ext cx="470" cy="19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V="1">
              <a:off x="2784" y="1200"/>
              <a:ext cx="614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3398" y="1008"/>
              <a:ext cx="432" cy="2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_tradnl" sz="1200">
                  <a:latin typeface="Comic Sans MS" pitchFamily="66" charset="0"/>
                </a:rPr>
                <a:t>Humor vítreo</a:t>
              </a:r>
            </a:p>
          </p:txBody>
        </p:sp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3398" y="1008"/>
              <a:ext cx="470" cy="26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V="1">
              <a:off x="3360" y="1728"/>
              <a:ext cx="768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1295400" y="5105400"/>
            <a:ext cx="914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Córnea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2209800" y="4419600"/>
            <a:ext cx="10668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04800" y="3200400"/>
            <a:ext cx="1676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Humor acuoso</a:t>
            </a: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H="1" flipV="1">
            <a:off x="1981200" y="3581400"/>
            <a:ext cx="1447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H="1">
            <a:off x="6172200" y="4572000"/>
            <a:ext cx="914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7086600" y="4191000"/>
            <a:ext cx="1600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Nervio óptico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7086600" y="4953000"/>
            <a:ext cx="16002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Fóvea</a:t>
            </a: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 flipV="1">
            <a:off x="3778250" y="4300538"/>
            <a:ext cx="33528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181600"/>
          </a:xfrm>
        </p:spPr>
        <p:txBody>
          <a:bodyPr/>
          <a:lstStyle/>
          <a:p>
            <a:r>
              <a:rPr lang="en-US">
                <a:solidFill>
                  <a:srgbClr val="FF00FF"/>
                </a:solidFill>
              </a:rPr>
              <a:t>Miopía</a:t>
            </a:r>
            <a:r>
              <a:rPr lang="en-US"/>
              <a:t>- No ver de lejos, </a:t>
            </a:r>
            <a:r>
              <a:rPr lang="en-US">
                <a:solidFill>
                  <a:srgbClr val="00FFFF"/>
                </a:solidFill>
                <a:cs typeface="Times New Roman" pitchFamily="18" charset="0"/>
              </a:rPr>
              <a:t>pero puede ver claramente de cerca</a:t>
            </a:r>
          </a:p>
          <a:p>
            <a:r>
              <a:rPr lang="en-US">
                <a:solidFill>
                  <a:srgbClr val="00FFFF"/>
                </a:solidFill>
                <a:cs typeface="Times New Roman" pitchFamily="18" charset="0"/>
              </a:rPr>
              <a:t>Se produce cuando la imagen se enfoca delante de la retina</a:t>
            </a:r>
            <a:r>
              <a:rPr lang="en-US"/>
              <a:t> 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75781" name="Picture 5" descr="http://www.opeluce.com.pe/images/defectos_refractivosmiop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994275" y="1295400"/>
            <a:ext cx="3838575" cy="5257800"/>
          </a:xfrm>
          <a:prstGeom prst="rect">
            <a:avLst/>
          </a:prstGeom>
          <a:noFill/>
        </p:spPr>
      </p:pic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409575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00050"/>
            <a:ext cx="8675688" cy="2579688"/>
          </a:xfrm>
        </p:spPr>
        <p:txBody>
          <a:bodyPr/>
          <a:lstStyle/>
          <a:p>
            <a:r>
              <a:rPr lang="en-US" sz="2400"/>
              <a:t>En el ojo </a:t>
            </a:r>
            <a:r>
              <a:rPr lang="en-US" sz="2400" b="1"/>
              <a:t>miope</a:t>
            </a:r>
            <a:r>
              <a:rPr lang="en-US" sz="2400"/>
              <a:t>, el globo ocular es demasiado largo; hace que los rayos lumínicos se enfoquen en un punto delante de la retina, de modo que la imagen es borrosa. </a:t>
            </a:r>
          </a:p>
          <a:p>
            <a:r>
              <a:rPr lang="en-US" sz="2400"/>
              <a:t> Un lente (cristalino) demasiado denso también puede causar miopía.  </a:t>
            </a:r>
          </a:p>
          <a:p>
            <a:r>
              <a:rPr lang="en-US" sz="2400"/>
              <a:t>Este defecto se corrige por medio  de lentes cóncavos.</a:t>
            </a:r>
          </a:p>
        </p:txBody>
      </p:sp>
      <p:pic>
        <p:nvPicPr>
          <p:cNvPr id="14339" name="Picture 3" descr="2907AB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 b="59459"/>
          <a:stretch>
            <a:fillRect/>
          </a:stretch>
        </p:blipFill>
        <p:spPr>
          <a:xfrm>
            <a:off x="171450" y="3105150"/>
            <a:ext cx="8839200" cy="2341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81000" y="715963"/>
            <a:ext cx="8534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500">
                <a:solidFill>
                  <a:srgbClr val="00FF00"/>
                </a:solidFill>
              </a:rPr>
              <a:t>Un hombre caminaba por el bosque cuando vió una zorra lisiada. "¿Cómo hará para alimentarse?", pensó. </a:t>
            </a:r>
          </a:p>
          <a:p>
            <a:pPr algn="ctr"/>
            <a:r>
              <a:rPr lang="en-US" sz="2500">
                <a:solidFill>
                  <a:srgbClr val="00FF00"/>
                </a:solidFill>
              </a:rPr>
              <a:t>En ese momento, se acercó un tigre, con un animal entre los dientes. Sació su apetito, y le dejó a la zorra lo que había sobrado. "Si Dios ayuda a la zorra, también me va a ayudar", reflexionó. </a:t>
            </a:r>
          </a:p>
          <a:p>
            <a:pPr algn="ctr"/>
            <a:r>
              <a:rPr lang="en-US" sz="2500">
                <a:solidFill>
                  <a:srgbClr val="00FF00"/>
                </a:solidFill>
              </a:rPr>
              <a:t>Volvió a su casa, se encerró en ella, y se quedó esperando que los Cielos le proveyeran de alimento. Nada pasó. Cuando ya se estaba quedando demasiado débil para salir a trabajar, se le apareció un ángel. </a:t>
            </a:r>
          </a:p>
          <a:p>
            <a:pPr algn="ctr"/>
            <a:r>
              <a:rPr lang="en-US" sz="2500">
                <a:solidFill>
                  <a:srgbClr val="00FF00"/>
                </a:solidFill>
              </a:rPr>
              <a:t>- ¿Por qué decidiste imitar a la zorra lisiada? -preguntó el ángel. </a:t>
            </a:r>
          </a:p>
          <a:p>
            <a:pPr algn="ctr"/>
            <a:r>
              <a:rPr lang="en-US" sz="2500">
                <a:solidFill>
                  <a:srgbClr val="00FF00"/>
                </a:solidFill>
              </a:rPr>
              <a:t>- ¡Levántate, toma tus herramientas, y sigue el camino del tigre!</a:t>
            </a:r>
          </a:p>
        </p:txBody>
      </p:sp>
      <p:pic>
        <p:nvPicPr>
          <p:cNvPr id="83973" name="Picture 5" descr="tig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715000"/>
            <a:ext cx="1828800" cy="101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181600"/>
          </a:xfrm>
        </p:spPr>
        <p:txBody>
          <a:bodyPr/>
          <a:lstStyle/>
          <a:p>
            <a:r>
              <a:rPr lang="es-PR">
                <a:solidFill>
                  <a:srgbClr val="FF00FF"/>
                </a:solidFill>
              </a:rPr>
              <a:t>Hipermetropía</a:t>
            </a:r>
            <a:r>
              <a:rPr lang="es-PR"/>
              <a:t>- l</a:t>
            </a:r>
            <a:r>
              <a:rPr lang="en-US">
                <a:solidFill>
                  <a:srgbClr val="00FFFF"/>
                </a:solidFill>
                <a:cs typeface="Times New Roman" pitchFamily="18" charset="0"/>
              </a:rPr>
              <a:t>os objetos cercanos se nublan porque el ojo es muy corto y las imágenes no se enfocan cuando llegan a la retina</a:t>
            </a:r>
            <a:endParaRPr lang="es-P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77831" name="Picture 7" descr="http://www.opeluce.com.pe/images/defectos_refractivoship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029200" y="1295400"/>
            <a:ext cx="384016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377825"/>
            <a:ext cx="8512175" cy="257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En la </a:t>
            </a:r>
            <a:r>
              <a:rPr lang="en-US" sz="2800" b="1"/>
              <a:t>hipermetropía</a:t>
            </a:r>
            <a:r>
              <a:rPr lang="en-US" sz="2800"/>
              <a:t>, el globo ocular es demasiado corto o demasiado poco denso, por lo que los rayos forman el foco detrás de la retina, lo cual también causa una imagen borrosa.  </a:t>
            </a:r>
          </a:p>
          <a:p>
            <a:pPr>
              <a:lnSpc>
                <a:spcPct val="90000"/>
              </a:lnSpc>
            </a:pPr>
            <a:r>
              <a:rPr lang="en-US" sz="2800"/>
              <a:t>Un lente convexo hace converger los rayos exactamente en la retina.</a:t>
            </a:r>
          </a:p>
        </p:txBody>
      </p:sp>
      <p:pic>
        <p:nvPicPr>
          <p:cNvPr id="15363" name="Picture 3" descr="2907AB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 t="51613" b="7452"/>
          <a:stretch>
            <a:fillRect/>
          </a:stretch>
        </p:blipFill>
        <p:spPr>
          <a:xfrm>
            <a:off x="247650" y="3352800"/>
            <a:ext cx="8763000" cy="2343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181600"/>
          </a:xfrm>
        </p:spPr>
        <p:txBody>
          <a:bodyPr/>
          <a:lstStyle/>
          <a:p>
            <a:r>
              <a:rPr lang="es-PR">
                <a:solidFill>
                  <a:srgbClr val="FF00FF"/>
                </a:solidFill>
              </a:rPr>
              <a:t>Astigmatismo</a:t>
            </a:r>
            <a:r>
              <a:rPr lang="es-PR"/>
              <a:t>-</a:t>
            </a:r>
            <a:r>
              <a:rPr lang="es-PR">
                <a:solidFill>
                  <a:srgbClr val="00FFFF"/>
                </a:solidFill>
                <a:cs typeface="Times New Roman" pitchFamily="18" charset="0"/>
              </a:rPr>
              <a:t>Nubla la visión tanto de objetos cercanos como lejanos</a:t>
            </a:r>
            <a:r>
              <a:rPr lang="es-PR"/>
              <a:t> </a:t>
            </a:r>
          </a:p>
          <a:p>
            <a:r>
              <a:rPr lang="es-PR">
                <a:solidFill>
                  <a:srgbClr val="00FFFF"/>
                </a:solidFill>
                <a:cs typeface="Times New Roman" pitchFamily="18" charset="0"/>
              </a:rPr>
              <a:t>Es un defecto de la curvatura del ojo, el cual ocasiona que las imágenes se vean distorsionadas o desenfocadas.</a:t>
            </a:r>
            <a:r>
              <a:rPr lang="es-PR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76806" name="Picture 6" descr="http://www.opeluce.com.pe/images/viison_con_astigmatism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105400" y="1295400"/>
            <a:ext cx="3840163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181600"/>
          </a:xfrm>
        </p:spPr>
        <p:txBody>
          <a:bodyPr/>
          <a:lstStyle/>
          <a:p>
            <a:r>
              <a:rPr lang="es-PR">
                <a:solidFill>
                  <a:srgbClr val="FF00FF"/>
                </a:solidFill>
              </a:rPr>
              <a:t>Catarata</a:t>
            </a:r>
            <a:r>
              <a:rPr lang="es-PR"/>
              <a:t>- </a:t>
            </a:r>
            <a:r>
              <a:rPr lang="en-US">
                <a:cs typeface="Times New Roman" pitchFamily="18" charset="0"/>
              </a:rPr>
              <a:t>Son opacidades dentro del ojo, específicamente en el cristalino que es una parte del ojo que funciona como lente</a:t>
            </a:r>
          </a:p>
          <a:p>
            <a:r>
              <a:rPr lang="en-US">
                <a:cs typeface="Times New Roman" pitchFamily="18" charset="0"/>
              </a:rPr>
              <a:t>Se trata con cirugía</a:t>
            </a:r>
          </a:p>
          <a:p>
            <a:r>
              <a:rPr lang="en-US">
                <a:cs typeface="Times New Roman" pitchFamily="18" charset="0"/>
              </a:rPr>
              <a:t>Es un proceso natural del envejecimiento </a:t>
            </a:r>
            <a:r>
              <a:rPr lang="en-US"/>
              <a:t> </a:t>
            </a:r>
            <a:endParaRPr lang="es-PR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3743325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78856" name="Picture 8" descr="http://www.opeluce.com.pe/images/ojo_con_catarat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715000" y="914400"/>
            <a:ext cx="3200400" cy="2114550"/>
          </a:xfrm>
          <a:prstGeom prst="rect">
            <a:avLst/>
          </a:prstGeom>
          <a:noFill/>
        </p:spPr>
      </p:pic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757613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78858" name="Picture 10" descr="http://www.opeluce.com.pe/images/vision_con_catarata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300663" y="3138488"/>
            <a:ext cx="3657600" cy="3636962"/>
          </a:xfrm>
          <a:prstGeom prst="rect">
            <a:avLst/>
          </a:prstGeom>
          <a:noFill/>
        </p:spPr>
      </p:pic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3810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800600" cy="5181600"/>
          </a:xfrm>
        </p:spPr>
        <p:txBody>
          <a:bodyPr/>
          <a:lstStyle/>
          <a:p>
            <a:r>
              <a:rPr lang="en-US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Pterigión- </a:t>
            </a:r>
            <a:r>
              <a:rPr lang="en-US">
                <a:cs typeface="Times New Roman" pitchFamily="18" charset="0"/>
              </a:rPr>
              <a:t>conocido como carnosidad</a:t>
            </a:r>
          </a:p>
          <a:p>
            <a:r>
              <a:rPr lang="en-US">
                <a:cs typeface="Times New Roman" pitchFamily="18" charset="0"/>
              </a:rPr>
              <a:t>Es una dolencia visual que se produce por exceso de exposición a la luz solar, rayos UV, el clima y factores hereditarios o genéticos </a:t>
            </a:r>
            <a:endParaRPr lang="es-PR"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3743325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757613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3810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09575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79884" name="Picture 12" descr="http://www.optimavision.com.pe/Enfermedades/images/enf_pterigio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953000" y="1600200"/>
            <a:ext cx="38100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8" name="Picture 12" descr="http://www.opeluce.com.pe/images/nina_con_estrabism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343400" y="1905000"/>
            <a:ext cx="4800600" cy="2989263"/>
          </a:xfrm>
          <a:prstGeom prst="rect">
            <a:avLst/>
          </a:prstGeom>
          <a:noFill/>
        </p:spPr>
      </p:pic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80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Estrabismo u ojo desviado - </a:t>
            </a:r>
            <a:r>
              <a:rPr lang="en-US" sz="2800" b="1">
                <a:cs typeface="Times New Roman" pitchFamily="18" charset="0"/>
              </a:rPr>
              <a:t>defecto ocular caracterizado por la desviación o incorrecta alineación de uno o ambos ojos</a:t>
            </a:r>
            <a:r>
              <a:rPr lang="en-US" sz="2800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Causas</a:t>
            </a:r>
          </a:p>
          <a:p>
            <a:pPr lvl="1">
              <a:lnSpc>
                <a:spcPct val="90000"/>
              </a:lnSpc>
            </a:pPr>
            <a:r>
              <a:rPr lang="en-US" sz="2400" b="1">
                <a:cs typeface="Arial" charset="0"/>
              </a:rPr>
              <a:t>Sufrimiento fetal</a:t>
            </a:r>
            <a:endParaRPr lang="en-US" sz="2400" b="1">
              <a:latin typeface="Trebuchet MS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>
                <a:cs typeface="Arial" charset="0"/>
              </a:rPr>
              <a:t>Infecciones</a:t>
            </a:r>
            <a:endParaRPr lang="en-US" sz="2400" b="1">
              <a:latin typeface="Trebuchet MS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>
                <a:cs typeface="Arial" charset="0"/>
              </a:rPr>
              <a:t>Tumores</a:t>
            </a:r>
            <a:endParaRPr lang="en-US" sz="2400" b="1">
              <a:latin typeface="Trebuchet MS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>
                <a:cs typeface="Arial" charset="0"/>
              </a:rPr>
              <a:t>Factores emocionales</a:t>
            </a:r>
            <a:endParaRPr lang="en-US" sz="2400" b="1">
              <a:latin typeface="Trebuchet MS" pitchFamily="34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>
                <a:cs typeface="Times New Roman" pitchFamily="18" charset="0"/>
              </a:rPr>
              <a:t>Alteración de los músculos del o</a:t>
            </a:r>
            <a:r>
              <a:rPr lang="en-US" sz="2400" b="1">
                <a:cs typeface="Arial" charset="0"/>
              </a:rPr>
              <a:t>jo</a:t>
            </a:r>
            <a:endParaRPr lang="es-PR" sz="2400" b="1">
              <a:cs typeface="Arial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743325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757613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810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373856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1066800"/>
            <a:ext cx="4800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Conjuntivitis-</a:t>
            </a:r>
            <a:r>
              <a:rPr lang="es-PR" sz="2800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s-PR" sz="2800" b="1">
                <a:latin typeface="Trebuchet MS" pitchFamily="34" charset="0"/>
                <a:cs typeface="Times New Roman" pitchFamily="18" charset="0"/>
              </a:rPr>
              <a:t>inflamación de la conjuntiva</a:t>
            </a:r>
          </a:p>
          <a:p>
            <a:pPr lvl="1">
              <a:lnSpc>
                <a:spcPct val="90000"/>
              </a:lnSpc>
            </a:pPr>
            <a:r>
              <a:rPr lang="es-PR" sz="2400" b="1">
                <a:latin typeface="Trebuchet MS" pitchFamily="34" charset="0"/>
                <a:cs typeface="Times New Roman" pitchFamily="18" charset="0"/>
              </a:rPr>
              <a:t>Membrana mucosa que recubre la superficie interna de los párpados y la superficie externa del globo ocular en su cara anterior</a:t>
            </a:r>
          </a:p>
          <a:p>
            <a:pPr>
              <a:lnSpc>
                <a:spcPct val="90000"/>
              </a:lnSpc>
            </a:pPr>
            <a:r>
              <a:rPr lang="es-PR" sz="2800" b="1">
                <a:latin typeface="Trebuchet MS" pitchFamily="34" charset="0"/>
                <a:cs typeface="Times New Roman" pitchFamily="18" charset="0"/>
              </a:rPr>
              <a:t>La causa:</a:t>
            </a:r>
          </a:p>
          <a:p>
            <a:pPr lvl="1">
              <a:lnSpc>
                <a:spcPct val="90000"/>
              </a:lnSpc>
            </a:pPr>
            <a:r>
              <a:rPr lang="es-PR" sz="2400" b="1">
                <a:latin typeface="Trebuchet MS" pitchFamily="34" charset="0"/>
                <a:cs typeface="Times New Roman" pitchFamily="18" charset="0"/>
              </a:rPr>
              <a:t>Infección</a:t>
            </a:r>
          </a:p>
          <a:p>
            <a:pPr lvl="1">
              <a:lnSpc>
                <a:spcPct val="90000"/>
              </a:lnSpc>
            </a:pPr>
            <a:r>
              <a:rPr lang="es-PR" sz="2400" b="1">
                <a:latin typeface="Trebuchet MS" pitchFamily="34" charset="0"/>
                <a:cs typeface="Times New Roman" pitchFamily="18" charset="0"/>
              </a:rPr>
              <a:t>Alergia</a:t>
            </a:r>
          </a:p>
          <a:p>
            <a:pPr lvl="1">
              <a:lnSpc>
                <a:spcPct val="90000"/>
              </a:lnSpc>
            </a:pPr>
            <a:r>
              <a:rPr lang="es-PR" sz="2400" b="1">
                <a:latin typeface="Trebuchet MS" pitchFamily="34" charset="0"/>
                <a:cs typeface="Times New Roman" pitchFamily="18" charset="0"/>
              </a:rPr>
              <a:t>Traumatismo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743325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757613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3810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373856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270986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81932" name="Picture 12" descr="http://www.geocities.com/fabianroch/conjun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724400" y="1811338"/>
            <a:ext cx="4419600" cy="284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3825" y="1273175"/>
            <a:ext cx="4800600" cy="5181600"/>
          </a:xfrm>
        </p:spPr>
        <p:txBody>
          <a:bodyPr/>
          <a:lstStyle/>
          <a:p>
            <a:r>
              <a:rPr lang="en-US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Glaucoma-</a:t>
            </a:r>
            <a:r>
              <a:rPr lang="en-US">
                <a:cs typeface="Times New Roman" pitchFamily="18" charset="0"/>
              </a:rPr>
              <a:t>enfermedad ocular que puede llevar al paciente a la pérdida total de la vista</a:t>
            </a:r>
          </a:p>
          <a:p>
            <a:r>
              <a:rPr lang="en-US">
                <a:cs typeface="Times New Roman" pitchFamily="18" charset="0"/>
              </a:rPr>
              <a:t>Se origina principalmente por una lesión en el nervio óptico.</a:t>
            </a:r>
            <a:r>
              <a:rPr lang="en-US" b="1">
                <a:solidFill>
                  <a:srgbClr val="FF00FF"/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es-PR" b="1">
              <a:solidFill>
                <a:srgbClr val="FF00FF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42900"/>
            <a:ext cx="8534400" cy="914400"/>
          </a:xfrm>
        </p:spPr>
        <p:txBody>
          <a:bodyPr/>
          <a:lstStyle/>
          <a:p>
            <a:r>
              <a:rPr lang="en-US" sz="3500"/>
              <a:t>Enfermedades más frecuentes en la vista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643313" y="2157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743325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3757613" y="261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81000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3738563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2709863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409575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O"/>
          </a:p>
        </p:txBody>
      </p:sp>
      <p:pic>
        <p:nvPicPr>
          <p:cNvPr id="82957" name="Picture 13" descr="http://www.optimavision.com.pe/Enfermedades/images/enf_glaucoma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76800" y="1600200"/>
            <a:ext cx="4038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848600" cy="2590800"/>
          </a:xfrm>
        </p:spPr>
        <p:txBody>
          <a:bodyPr/>
          <a:lstStyle/>
          <a:p>
            <a:r>
              <a:rPr lang="en-US" b="1"/>
              <a:t>¿Qué ves?</a:t>
            </a:r>
            <a:br>
              <a:rPr lang="en-US" b="1"/>
            </a:br>
            <a:r>
              <a:rPr lang="en-US" b="1"/>
              <a:t/>
            </a:r>
            <a:br>
              <a:rPr lang="en-US" b="1"/>
            </a:br>
            <a:r>
              <a:rPr lang="en-US" b="1"/>
              <a:t> ¿Estás seguro?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ica_o_vie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3288" y="152400"/>
            <a:ext cx="535305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848600" cy="1860550"/>
          </a:xfrm>
        </p:spPr>
        <p:txBody>
          <a:bodyPr/>
          <a:lstStyle/>
          <a:p>
            <a:r>
              <a:rPr lang="en-US"/>
              <a:t>Sistema Nervioso </a:t>
            </a:r>
            <a:br>
              <a:rPr lang="en-US"/>
            </a:br>
            <a:r>
              <a:rPr lang="en-US"/>
              <a:t>y Sentidos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914400"/>
            <a:ext cx="6400800" cy="1066800"/>
          </a:xfrm>
        </p:spPr>
        <p:txBody>
          <a:bodyPr/>
          <a:lstStyle/>
          <a:p>
            <a:r>
              <a:rPr lang="en-US">
                <a:solidFill>
                  <a:srgbClr val="00FFFF"/>
                </a:solidFill>
              </a:rPr>
              <a:t>Laboratorio #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irculogran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4163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uadri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435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i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228600"/>
            <a:ext cx="4749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ifumina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u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288" y="228600"/>
            <a:ext cx="5367337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untosneg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454025"/>
            <a:ext cx="8077200" cy="6057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ue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lef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815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turale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9588" y="0"/>
            <a:ext cx="58721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700" b="1"/>
              <a:t>DE LAS SIGUIENTES TRANSPARENCIAS DIGA EL </a:t>
            </a:r>
            <a:r>
              <a:rPr lang="en-US" sz="3700" b="1">
                <a:solidFill>
                  <a:srgbClr val="FF0000"/>
                </a:solidFill>
              </a:rPr>
              <a:t>COLOR </a:t>
            </a:r>
            <a:r>
              <a:rPr lang="en-US" sz="3700" b="1"/>
              <a:t>NO LA PALABRA:</a:t>
            </a:r>
            <a:endParaRPr lang="en-US" sz="37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Objetivos del laboratorio: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PR"/>
              <a:t>Describir la estructura de una neurona y del cordón espinal.</a:t>
            </a:r>
          </a:p>
          <a:p>
            <a:pPr>
              <a:lnSpc>
                <a:spcPct val="90000"/>
              </a:lnSpc>
            </a:pPr>
            <a:r>
              <a:rPr lang="es-PR"/>
              <a:t>Describir las funciones y estructuras de varios receptores sensoriales.</a:t>
            </a:r>
          </a:p>
          <a:p>
            <a:pPr>
              <a:lnSpc>
                <a:spcPct val="90000"/>
              </a:lnSpc>
            </a:pPr>
            <a:r>
              <a:rPr lang="es-PR"/>
              <a:t>Conocer lo que son los sentidos y reflejos.</a:t>
            </a:r>
          </a:p>
          <a:p>
            <a:pPr>
              <a:lnSpc>
                <a:spcPct val="90000"/>
              </a:lnSpc>
            </a:pPr>
            <a:r>
              <a:rPr lang="es-PR"/>
              <a:t>Determinar cómo los sentidos est</a:t>
            </a:r>
            <a:r>
              <a:rPr lang="es-PR">
                <a:cs typeface="Times New Roman" pitchFamily="18" charset="0"/>
              </a:rPr>
              <a:t>án relacionados entre sí.</a:t>
            </a:r>
          </a:p>
          <a:p>
            <a:pPr>
              <a:lnSpc>
                <a:spcPct val="90000"/>
              </a:lnSpc>
            </a:pPr>
            <a:r>
              <a:rPr lang="es-PR">
                <a:cs typeface="Times New Roman" pitchFamily="18" charset="0"/>
              </a:rPr>
              <a:t>Conocer las partes del ojo y su función</a:t>
            </a:r>
            <a:endParaRPr 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6200" b="1">
                <a:solidFill>
                  <a:schemeClr val="accent2"/>
                </a:solidFill>
              </a:rPr>
              <a:t>AMARILLO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051050" y="2565400"/>
            <a:ext cx="496728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2D0CA4"/>
                </a:solidFill>
              </a:rPr>
              <a:t>VERDE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979613" y="2349500"/>
            <a:ext cx="52562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7200" b="1">
                <a:solidFill>
                  <a:srgbClr val="FFFF00"/>
                </a:solidFill>
              </a:rPr>
              <a:t>ROJO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467100" y="2830513"/>
            <a:ext cx="2216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6000" b="1">
                <a:solidFill>
                  <a:srgbClr val="FF0000"/>
                </a:solidFill>
              </a:rPr>
              <a:t>AZUL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941638" y="2755900"/>
            <a:ext cx="3257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6600" b="1">
                <a:solidFill>
                  <a:srgbClr val="990099"/>
                </a:solidFill>
              </a:rPr>
              <a:t>NEGRO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98725" y="2682875"/>
            <a:ext cx="4146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7200" b="1">
                <a:solidFill>
                  <a:srgbClr val="FF6600"/>
                </a:solidFill>
              </a:rPr>
              <a:t>VIOLETA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84238"/>
            <a:ext cx="7561263" cy="534352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011863" y="5373688"/>
            <a:ext cx="251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sz="1000"/>
              <a:t>Click para otra ilusión óptica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Parte Experimental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Quimioreceptores (Olfato: extractos)</a:t>
            </a:r>
          </a:p>
          <a:p>
            <a:r>
              <a:rPr lang="en-US"/>
              <a:t>Fotoreceptores (prueba de visión, prueba de agtismatismo) </a:t>
            </a:r>
          </a:p>
          <a:p>
            <a:r>
              <a:rPr lang="en-US"/>
              <a:t>Disección de ojo de vaca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/>
              <a:t>Anatom</a:t>
            </a:r>
            <a:r>
              <a:rPr lang="en-US">
                <a:cs typeface="Times New Roman" pitchFamily="18" charset="0"/>
              </a:rPr>
              <a:t>ía del ojo</a:t>
            </a:r>
          </a:p>
        </p:txBody>
      </p:sp>
      <p:pic>
        <p:nvPicPr>
          <p:cNvPr id="63492" name="Picture 4" descr="eyehalf">
            <a:hlinkClick r:id="rId2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143000"/>
            <a:ext cx="3646488" cy="4724400"/>
          </a:xfrm>
          <a:noFill/>
          <a:ln/>
        </p:spPr>
      </p:pic>
      <p:pic>
        <p:nvPicPr>
          <p:cNvPr id="63493" name="Picture 5" descr="le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600200"/>
            <a:ext cx="4876800" cy="3657600"/>
          </a:xfrm>
          <a:prstGeom prst="rect">
            <a:avLst/>
          </a:prstGeom>
          <a:noFill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324600" y="48006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/>
          <a:lstStyle/>
          <a:p>
            <a:r>
              <a:rPr lang="en-US"/>
              <a:t>Anatomía del ojo</a:t>
            </a:r>
          </a:p>
        </p:txBody>
      </p:sp>
      <p:pic>
        <p:nvPicPr>
          <p:cNvPr id="64516" name="Picture 4" descr="pupil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4343400" cy="3257550"/>
          </a:xfrm>
          <a:noFill/>
          <a:ln/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905000" y="52578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pupila</a:t>
            </a:r>
          </a:p>
        </p:txBody>
      </p:sp>
      <p:pic>
        <p:nvPicPr>
          <p:cNvPr id="64518" name="Picture 6" descr="corn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4038600" cy="3028950"/>
          </a:xfrm>
          <a:prstGeom prst="rect">
            <a:avLst/>
          </a:prstGeom>
          <a:noFill/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7299325" y="52943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córnea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95250"/>
            <a:ext cx="8686800" cy="838200"/>
          </a:xfrm>
        </p:spPr>
        <p:txBody>
          <a:bodyPr/>
          <a:lstStyle/>
          <a:p>
            <a:r>
              <a:rPr lang="en-US"/>
              <a:t>Sistema Nervioso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PR"/>
              <a:t>Se divide en </a:t>
            </a:r>
            <a:r>
              <a:rPr lang="es-PR" b="1"/>
              <a:t>Sistema Nervioso Central</a:t>
            </a:r>
            <a:r>
              <a:rPr lang="es-PR"/>
              <a:t> (encéfalo y cordón espinal) y </a:t>
            </a:r>
            <a:r>
              <a:rPr lang="es-PR" b="1"/>
              <a:t>Sistema Nervioso Periferal </a:t>
            </a:r>
            <a:r>
              <a:rPr lang="es-PR"/>
              <a:t>(nervios craneales y espinales)</a:t>
            </a:r>
          </a:p>
          <a:p>
            <a:pPr>
              <a:lnSpc>
                <a:spcPct val="90000"/>
              </a:lnSpc>
            </a:pPr>
            <a:r>
              <a:rPr lang="es-PR" b="1"/>
              <a:t>Meninges</a:t>
            </a:r>
          </a:p>
          <a:p>
            <a:pPr>
              <a:lnSpc>
                <a:spcPct val="90000"/>
              </a:lnSpc>
            </a:pPr>
            <a:r>
              <a:rPr lang="es-PR" b="1"/>
              <a:t>Neurona</a:t>
            </a:r>
          </a:p>
          <a:p>
            <a:pPr lvl="1">
              <a:lnSpc>
                <a:spcPct val="90000"/>
              </a:lnSpc>
            </a:pPr>
            <a:r>
              <a:rPr lang="es-PR"/>
              <a:t>Células del tejido nervioso</a:t>
            </a:r>
          </a:p>
          <a:p>
            <a:pPr lvl="1">
              <a:lnSpc>
                <a:spcPct val="90000"/>
              </a:lnSpc>
            </a:pPr>
            <a:r>
              <a:rPr lang="es-PR"/>
              <a:t>Transmiten los impulsos nerviosos</a:t>
            </a:r>
          </a:p>
          <a:p>
            <a:pPr lvl="1">
              <a:lnSpc>
                <a:spcPct val="90000"/>
              </a:lnSpc>
            </a:pPr>
            <a:r>
              <a:rPr lang="es-PR"/>
              <a:t>Incapaz de reproducirse</a:t>
            </a:r>
          </a:p>
          <a:p>
            <a:pPr lvl="1">
              <a:lnSpc>
                <a:spcPct val="90000"/>
              </a:lnSpc>
            </a:pPr>
            <a:r>
              <a:rPr lang="es-ES">
                <a:solidFill>
                  <a:srgbClr val="00FFFF"/>
                </a:solidFill>
              </a:rPr>
              <a:t>Miden menos de 0.1 milímetro</a:t>
            </a:r>
            <a:endParaRPr lang="es-PR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inap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222250"/>
            <a:ext cx="8077200" cy="6469063"/>
          </a:xfrm>
          <a:prstGeom prst="rect">
            <a:avLst/>
          </a:prstGeom>
          <a:noFill/>
        </p:spPr>
      </p:pic>
      <p:sp>
        <p:nvSpPr>
          <p:cNvPr id="65540" name="Text Box 4" descr="Papel bouquet"/>
          <p:cNvSpPr txBox="1">
            <a:spLocks noChangeArrowheads="1"/>
          </p:cNvSpPr>
          <p:nvPr/>
        </p:nvSpPr>
        <p:spPr bwMode="auto">
          <a:xfrm>
            <a:off x="8243888" y="417513"/>
            <a:ext cx="720725" cy="570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E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U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R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lgerianD" pitchFamily="82" charset="0"/>
              </a:rPr>
              <a:t>S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80808"/>
                </a:solidFill>
              </a:rPr>
              <a:t>o gliales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/>
          <a:lstStyle/>
          <a:p>
            <a:r>
              <a:rPr lang="en-US"/>
              <a:t>Reflejos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Respuesta motora a un est</a:t>
            </a:r>
            <a:r>
              <a:rPr lang="en-US">
                <a:cs typeface="Times New Roman" pitchFamily="18" charset="0"/>
              </a:rPr>
              <a:t>ímulo, es inconsciente.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</a:rPr>
              <a:t>Dependen de señales ambientales o estímulos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  <a:sym typeface="Wingdings" pitchFamily="2" charset="2"/>
              </a:rPr>
              <a:t>Envuelve los tres tipos de neuronas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  <a:sym typeface="Wingdings" pitchFamily="2" charset="2"/>
              </a:rPr>
              <a:t>neurona sensorial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  <a:sym typeface="Wingdings" pitchFamily="2" charset="2"/>
              </a:rPr>
              <a:t>Interneurona</a:t>
            </a:r>
          </a:p>
          <a:p>
            <a:pPr lvl="1">
              <a:lnSpc>
                <a:spcPct val="90000"/>
              </a:lnSpc>
            </a:pPr>
            <a:r>
              <a:rPr lang="en-US">
                <a:cs typeface="Times New Roman" pitchFamily="18" charset="0"/>
                <a:sym typeface="Wingdings" pitchFamily="2" charset="2"/>
              </a:rPr>
              <a:t>neurona motora</a:t>
            </a:r>
          </a:p>
          <a:p>
            <a:pPr>
              <a:lnSpc>
                <a:spcPct val="90000"/>
              </a:lnSpc>
            </a:pPr>
            <a:r>
              <a:rPr lang="en-US">
                <a:cs typeface="Times New Roman" pitchFamily="18" charset="0"/>
                <a:sym typeface="Wingdings" pitchFamily="2" charset="2"/>
              </a:rPr>
              <a:t>Pruebas de reflejos – evaluación del sistema nervioso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8150" y="304800"/>
            <a:ext cx="8534400" cy="609600"/>
          </a:xfrm>
        </p:spPr>
        <p:txBody>
          <a:bodyPr/>
          <a:lstStyle/>
          <a:p>
            <a:r>
              <a:rPr lang="en-US" sz="3500"/>
              <a:t>Estructura del cordón espinal </a:t>
            </a:r>
            <a:br>
              <a:rPr lang="en-US" sz="3500"/>
            </a:br>
            <a:r>
              <a:rPr lang="en-US" sz="3500"/>
              <a:t>y arco reflejo</a:t>
            </a:r>
          </a:p>
        </p:txBody>
      </p:sp>
      <p:pic>
        <p:nvPicPr>
          <p:cNvPr id="45061" name="Picture 1029" descr="cordon espinal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l="2499"/>
          <a:stretch>
            <a:fillRect/>
          </a:stretch>
        </p:blipFill>
        <p:spPr>
          <a:xfrm>
            <a:off x="114300" y="1257300"/>
            <a:ext cx="8915400" cy="53943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Tipos de reflejos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257675" cy="4572000"/>
          </a:xfrm>
        </p:spPr>
        <p:txBody>
          <a:bodyPr/>
          <a:lstStyle/>
          <a:p>
            <a:r>
              <a:rPr lang="en-US" sz="2800"/>
              <a:t>Reflejo de planta del pie (Babinski)</a:t>
            </a:r>
          </a:p>
          <a:p>
            <a:r>
              <a:rPr lang="en-US" sz="2800"/>
              <a:t>Reflejo tendón de Aquiles (Calcaneo)</a:t>
            </a:r>
          </a:p>
          <a:p>
            <a:r>
              <a:rPr lang="en-US" sz="2800"/>
              <a:t>Reflejo de la patela</a:t>
            </a:r>
          </a:p>
        </p:txBody>
      </p:sp>
      <p:pic>
        <p:nvPicPr>
          <p:cNvPr id="47111" name="Picture 7" descr="reflejos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0" y="1295400"/>
            <a:ext cx="4953000" cy="4484688"/>
          </a:xfrm>
          <a:noFill/>
          <a:ln/>
        </p:spPr>
      </p:pic>
      <p:pic>
        <p:nvPicPr>
          <p:cNvPr id="47113" name="Picture 9" descr="seccion_06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309562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atom design template">
  <a:themeElements>
    <a:clrScheme name="Blue atom design template 13">
      <a:dk1>
        <a:srgbClr val="00FFFF"/>
      </a:dk1>
      <a:lt1>
        <a:srgbClr val="FFFFFF"/>
      </a:lt1>
      <a:dk2>
        <a:srgbClr val="99EFF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DADA"/>
      </a:accent4>
      <a:accent5>
        <a:srgbClr val="DAEDEF"/>
      </a:accent5>
      <a:accent6>
        <a:srgbClr val="2D2D8A"/>
      </a:accent6>
      <a:hlink>
        <a:srgbClr val="009999"/>
      </a:hlink>
      <a:folHlink>
        <a:srgbClr val="669900"/>
      </a:folHlink>
    </a:clrScheme>
    <a:fontScheme name="Blue atom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atom design template 1">
        <a:dk1>
          <a:srgbClr val="336699"/>
        </a:dk1>
        <a:lt1>
          <a:srgbClr val="FFFFFF"/>
        </a:lt1>
        <a:dk2>
          <a:srgbClr val="87BBDF"/>
        </a:dk2>
        <a:lt2>
          <a:srgbClr val="E3EBF1"/>
        </a:lt2>
        <a:accent1>
          <a:srgbClr val="0099CC"/>
        </a:accent1>
        <a:accent2>
          <a:srgbClr val="468A4B"/>
        </a:accent2>
        <a:accent3>
          <a:srgbClr val="C3DAEC"/>
        </a:accent3>
        <a:accent4>
          <a:srgbClr val="DADADA"/>
        </a:accent4>
        <a:accent5>
          <a:srgbClr val="AACAE2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2">
        <a:dk1>
          <a:srgbClr val="777777"/>
        </a:dk1>
        <a:lt1>
          <a:srgbClr val="FFFFFF"/>
        </a:lt1>
        <a:dk2>
          <a:srgbClr val="B7B9AF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D8D9D4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3">
        <a:dk1>
          <a:srgbClr val="3E3E5C"/>
        </a:dk1>
        <a:lt1>
          <a:srgbClr val="FFFFFF"/>
        </a:lt1>
        <a:dk2>
          <a:srgbClr val="5C87A4"/>
        </a:dk2>
        <a:lt2>
          <a:srgbClr val="FFFFFF"/>
        </a:lt2>
        <a:accent1>
          <a:srgbClr val="4C8877"/>
        </a:accent1>
        <a:accent2>
          <a:srgbClr val="6666FF"/>
        </a:accent2>
        <a:accent3>
          <a:srgbClr val="B5C3CF"/>
        </a:accent3>
        <a:accent4>
          <a:srgbClr val="DADADA"/>
        </a:accent4>
        <a:accent5>
          <a:srgbClr val="B2C3BD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4">
        <a:dk1>
          <a:srgbClr val="003366"/>
        </a:dk1>
        <a:lt1>
          <a:srgbClr val="FFFFFF"/>
        </a:lt1>
        <a:dk2>
          <a:srgbClr val="1C72E4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BBCE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5">
        <a:dk1>
          <a:srgbClr val="003366"/>
        </a:dk1>
        <a:lt1>
          <a:srgbClr val="FFFFFF"/>
        </a:lt1>
        <a:dk2>
          <a:srgbClr val="99D3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CAE6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6">
        <a:dk1>
          <a:srgbClr val="3F7EBD"/>
        </a:dk1>
        <a:lt1>
          <a:srgbClr val="D9F8FF"/>
        </a:lt1>
        <a:dk2>
          <a:srgbClr val="336699"/>
        </a:dk2>
        <a:lt2>
          <a:srgbClr val="777777"/>
        </a:lt2>
        <a:accent1>
          <a:srgbClr val="CCECFF"/>
        </a:accent1>
        <a:accent2>
          <a:srgbClr val="579CDB"/>
        </a:accent2>
        <a:accent3>
          <a:srgbClr val="E9FBFF"/>
        </a:accent3>
        <a:accent4>
          <a:srgbClr val="346BA1"/>
        </a:accent4>
        <a:accent5>
          <a:srgbClr val="E2F4FF"/>
        </a:accent5>
        <a:accent6>
          <a:srgbClr val="4E8DC6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7">
        <a:dk1>
          <a:srgbClr val="5C1F00"/>
        </a:dk1>
        <a:lt1>
          <a:srgbClr val="FFFFFF"/>
        </a:lt1>
        <a:dk2>
          <a:srgbClr val="A84724"/>
        </a:dk2>
        <a:lt2>
          <a:srgbClr val="DFD293"/>
        </a:lt2>
        <a:accent1>
          <a:srgbClr val="DF7475"/>
        </a:accent1>
        <a:accent2>
          <a:srgbClr val="5C8FC2"/>
        </a:accent2>
        <a:accent3>
          <a:srgbClr val="D1B1AC"/>
        </a:accent3>
        <a:accent4>
          <a:srgbClr val="DADADA"/>
        </a:accent4>
        <a:accent5>
          <a:srgbClr val="ECBCBD"/>
        </a:accent5>
        <a:accent6>
          <a:srgbClr val="5381B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8">
        <a:dk1>
          <a:srgbClr val="3E3E5C"/>
        </a:dk1>
        <a:lt1>
          <a:srgbClr val="C2FEE1"/>
        </a:lt1>
        <a:dk2>
          <a:srgbClr val="0066CC"/>
        </a:dk2>
        <a:lt2>
          <a:srgbClr val="CCECFF"/>
        </a:lt2>
        <a:accent1>
          <a:srgbClr val="3C9698"/>
        </a:accent1>
        <a:accent2>
          <a:srgbClr val="6666FF"/>
        </a:accent2>
        <a:accent3>
          <a:srgbClr val="AAB8E2"/>
        </a:accent3>
        <a:accent4>
          <a:srgbClr val="A5D9C0"/>
        </a:accent4>
        <a:accent5>
          <a:srgbClr val="AFC9CA"/>
        </a:accent5>
        <a:accent6>
          <a:srgbClr val="5C5CE7"/>
        </a:accent6>
        <a:hlink>
          <a:srgbClr val="99CCFF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atom design template 9">
        <a:dk1>
          <a:srgbClr val="969696"/>
        </a:dk1>
        <a:lt1>
          <a:srgbClr val="FFFFFF"/>
        </a:lt1>
        <a:dk2>
          <a:srgbClr val="0099CC"/>
        </a:dk2>
        <a:lt2>
          <a:srgbClr val="969696"/>
        </a:lt2>
        <a:accent1>
          <a:srgbClr val="D2F8B8"/>
        </a:accent1>
        <a:accent2>
          <a:srgbClr val="CCCC00"/>
        </a:accent2>
        <a:accent3>
          <a:srgbClr val="FFFFFF"/>
        </a:accent3>
        <a:accent4>
          <a:srgbClr val="7F7F7F"/>
        </a:accent4>
        <a:accent5>
          <a:srgbClr val="E5FBD8"/>
        </a:accent5>
        <a:accent6>
          <a:srgbClr val="B9B900"/>
        </a:accent6>
        <a:hlink>
          <a:srgbClr val="00CC99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0">
        <a:dk1>
          <a:srgbClr val="CCFFCC"/>
        </a:dk1>
        <a:lt1>
          <a:srgbClr val="FFFFFF"/>
        </a:lt1>
        <a:dk2>
          <a:srgbClr val="9BD9FF"/>
        </a:dk2>
        <a:lt2>
          <a:srgbClr val="808080"/>
        </a:lt2>
        <a:accent1>
          <a:srgbClr val="6DB6FF"/>
        </a:accent1>
        <a:accent2>
          <a:srgbClr val="CCFFCC"/>
        </a:accent2>
        <a:accent3>
          <a:srgbClr val="FFFFFF"/>
        </a:accent3>
        <a:accent4>
          <a:srgbClr val="AEDAAE"/>
        </a:accent4>
        <a:accent5>
          <a:srgbClr val="BAD7FF"/>
        </a:accent5>
        <a:accent6>
          <a:srgbClr val="B9E7B9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1">
        <a:dk1>
          <a:srgbClr val="EAEAEA"/>
        </a:dk1>
        <a:lt1>
          <a:srgbClr val="FFFFFF"/>
        </a:lt1>
        <a:dk2>
          <a:srgbClr val="EAEAEA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C8C8C8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2">
        <a:dk1>
          <a:srgbClr val="969696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7F7F7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atom design template 13">
        <a:dk1>
          <a:srgbClr val="00FFFF"/>
        </a:dk1>
        <a:lt1>
          <a:srgbClr val="FFFFFF"/>
        </a:lt1>
        <a:dk2>
          <a:srgbClr val="99EFF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estrella en el medio azul</Template>
  <TotalTime>1768</TotalTime>
  <Words>1054</Words>
  <Application>Microsoft PowerPoint</Application>
  <PresentationFormat>Presentación en pantalla (4:3)</PresentationFormat>
  <Paragraphs>177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7" baseType="lpstr">
      <vt:lpstr>Times New Roman</vt:lpstr>
      <vt:lpstr>Arial Black</vt:lpstr>
      <vt:lpstr>Arial</vt:lpstr>
      <vt:lpstr>AlgerianD</vt:lpstr>
      <vt:lpstr>Wingdings</vt:lpstr>
      <vt:lpstr>Comic Sans MS</vt:lpstr>
      <vt:lpstr>Trebuchet MS</vt:lpstr>
      <vt:lpstr>Blue atom design template</vt:lpstr>
      <vt:lpstr>Diapositiva 1</vt:lpstr>
      <vt:lpstr>Diapositiva 2</vt:lpstr>
      <vt:lpstr>Sistema Nervioso  y Sentidos</vt:lpstr>
      <vt:lpstr>Objetivos del laboratorio:</vt:lpstr>
      <vt:lpstr>Sistema Nervioso</vt:lpstr>
      <vt:lpstr>Diapositiva 6</vt:lpstr>
      <vt:lpstr>Reflejos</vt:lpstr>
      <vt:lpstr>Estructura del cordón espinal  y arco reflejo</vt:lpstr>
      <vt:lpstr>Tipos de reflejos</vt:lpstr>
      <vt:lpstr>Órgano Sensorial</vt:lpstr>
      <vt:lpstr>Clasificación de los órganos  sensoriales (receptores) </vt:lpstr>
      <vt:lpstr>Quimioreceptores: Gusto</vt:lpstr>
      <vt:lpstr>Gusto</vt:lpstr>
      <vt:lpstr>Trabalenguas</vt:lpstr>
      <vt:lpstr>Fotoreceptor – Ojo humano</vt:lpstr>
      <vt:lpstr>Diapositiva 16</vt:lpstr>
      <vt:lpstr>Diapositiva 17</vt:lpstr>
      <vt:lpstr>Enfermedades más frecuentes en la vista</vt:lpstr>
      <vt:lpstr>Diapositiva 19</vt:lpstr>
      <vt:lpstr>Enfermedades más frecuentes en la vista</vt:lpstr>
      <vt:lpstr>Diapositiva 21</vt:lpstr>
      <vt:lpstr>Enfermedades más frecuentes en la vista</vt:lpstr>
      <vt:lpstr>Enfermedades más frecuentes en la vista</vt:lpstr>
      <vt:lpstr>Enfermedades más frecuentes en la vista</vt:lpstr>
      <vt:lpstr>Enfermedades más frecuentes en la vista</vt:lpstr>
      <vt:lpstr>Enfermedades más frecuentes en la vista</vt:lpstr>
      <vt:lpstr>Enfermedades más frecuentes en la vista</vt:lpstr>
      <vt:lpstr>¿Qué ves?   ¿Estás seguro?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Parte Experimental</vt:lpstr>
      <vt:lpstr>Anatomía del ojo</vt:lpstr>
      <vt:lpstr>Anatomía del ojo</vt:lpstr>
    </vt:vector>
  </TitlesOfParts>
  <Company>home 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Sentidos</dc:title>
  <dc:creator>Marian Espola Sepulveda</dc:creator>
  <cp:lastModifiedBy>USUARIO</cp:lastModifiedBy>
  <cp:revision>32</cp:revision>
  <dcterms:created xsi:type="dcterms:W3CDTF">2003-04-04T11:55:49Z</dcterms:created>
  <dcterms:modified xsi:type="dcterms:W3CDTF">2013-04-10T19:07:20Z</dcterms:modified>
</cp:coreProperties>
</file>