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70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78" y="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6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996B-607E-4D8D-B927-D111D60C14E4}" type="datetimeFigureOut">
              <a:rPr lang="es-ES" smtClean="0"/>
              <a:pPr/>
              <a:t>05/08/2012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A004-9672-4AAD-BCE6-4EF48D69C0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996B-607E-4D8D-B927-D111D60C14E4}" type="datetimeFigureOut">
              <a:rPr lang="es-ES" smtClean="0"/>
              <a:pPr/>
              <a:t>05/08/2012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A004-9672-4AAD-BCE6-4EF48D69C0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996B-607E-4D8D-B927-D111D60C14E4}" type="datetimeFigureOut">
              <a:rPr lang="es-ES" smtClean="0"/>
              <a:pPr/>
              <a:t>05/08/2012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A004-9672-4AAD-BCE6-4EF48D69C0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996B-607E-4D8D-B927-D111D60C14E4}" type="datetimeFigureOut">
              <a:rPr lang="es-ES" smtClean="0"/>
              <a:pPr/>
              <a:t>05/08/2012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A004-9672-4AAD-BCE6-4EF48D69C0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996B-607E-4D8D-B927-D111D60C14E4}" type="datetimeFigureOut">
              <a:rPr lang="es-ES" smtClean="0"/>
              <a:pPr/>
              <a:t>05/08/2012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A004-9672-4AAD-BCE6-4EF48D69C0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996B-607E-4D8D-B927-D111D60C14E4}" type="datetimeFigureOut">
              <a:rPr lang="es-ES" smtClean="0"/>
              <a:pPr/>
              <a:t>05/08/2012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A004-9672-4AAD-BCE6-4EF48D69C0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996B-607E-4D8D-B927-D111D60C14E4}" type="datetimeFigureOut">
              <a:rPr lang="es-ES" smtClean="0"/>
              <a:pPr/>
              <a:t>05/08/2012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A004-9672-4AAD-BCE6-4EF48D69C0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996B-607E-4D8D-B927-D111D60C14E4}" type="datetimeFigureOut">
              <a:rPr lang="es-ES" smtClean="0"/>
              <a:pPr/>
              <a:t>05/08/2012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A004-9672-4AAD-BCE6-4EF48D69C0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996B-607E-4D8D-B927-D111D60C14E4}" type="datetimeFigureOut">
              <a:rPr lang="es-ES" smtClean="0"/>
              <a:pPr/>
              <a:t>05/08/2012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A004-9672-4AAD-BCE6-4EF48D69C0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996B-607E-4D8D-B927-D111D60C14E4}" type="datetimeFigureOut">
              <a:rPr lang="es-ES" smtClean="0"/>
              <a:pPr/>
              <a:t>05/08/2012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AA004-9672-4AAD-BCE6-4EF48D69C0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996B-607E-4D8D-B927-D111D60C14E4}" type="datetimeFigureOut">
              <a:rPr lang="es-ES" smtClean="0"/>
              <a:pPr/>
              <a:t>05/08/2012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EAA004-9672-4AAD-BCE6-4EF48D69C01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D5996B-607E-4D8D-B927-D111D60C14E4}" type="datetimeFigureOut">
              <a:rPr lang="es-ES" smtClean="0"/>
              <a:pPr/>
              <a:t>05/08/2012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EAA004-9672-4AAD-BCE6-4EF48D69C01B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50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836712"/>
            <a:ext cx="7772400" cy="1362456"/>
          </a:xfrm>
        </p:spPr>
        <p:txBody>
          <a:bodyPr/>
          <a:lstStyle/>
          <a:p>
            <a:pPr algn="ctr"/>
            <a:r>
              <a:rPr lang="es-CO" dirty="0" smtClean="0"/>
              <a:t>Ejercicios resueltos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es-CO" sz="4000" b="1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IDENTIDADES TRIGONOMÉTRICAS</a:t>
            </a:r>
          </a:p>
          <a:p>
            <a:pPr algn="ctr">
              <a:spcBef>
                <a:spcPct val="0"/>
              </a:spcBef>
            </a:pPr>
            <a:endParaRPr lang="es-CO" sz="4000" b="1" dirty="0" smtClean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es-CO" sz="4000" b="1" dirty="0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ECUACIONES TRIGONOMÉTRICAS</a:t>
            </a:r>
            <a:endParaRPr lang="es-ES" sz="4000" b="1" dirty="0" smtClean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1331640" y="332656"/>
          <a:ext cx="1215710" cy="753740"/>
        </p:xfrm>
        <a:graphic>
          <a:graphicData uri="http://schemas.openxmlformats.org/presentationml/2006/ole">
            <p:oleObj spid="_x0000_s20482" name="Equation" r:id="rId3" imgW="634680" imgH="393480" progId="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115616" y="1340768"/>
          <a:ext cx="1561545" cy="792088"/>
        </p:xfrm>
        <a:graphic>
          <a:graphicData uri="http://schemas.openxmlformats.org/presentationml/2006/ole">
            <p:oleObj spid="_x0000_s20483" name="Equation" r:id="rId4" imgW="876240" imgH="444240" progId="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3707904" y="2348880"/>
          <a:ext cx="1212850" cy="635000"/>
        </p:xfrm>
        <a:graphic>
          <a:graphicData uri="http://schemas.openxmlformats.org/presentationml/2006/ole">
            <p:oleObj spid="_x0000_s20484" name="Equation" r:id="rId5" imgW="799920" imgH="419040" progId="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043608" y="3140968"/>
          <a:ext cx="1440160" cy="777229"/>
        </p:xfrm>
        <a:graphic>
          <a:graphicData uri="http://schemas.openxmlformats.org/presentationml/2006/ole">
            <p:oleObj spid="_x0000_s20485" name="Equation" r:id="rId6" imgW="799920" imgH="431640" progId="">
              <p:embed/>
            </p:oleObj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971600" y="4077072"/>
          <a:ext cx="1691568" cy="796032"/>
        </p:xfrm>
        <a:graphic>
          <a:graphicData uri="http://schemas.openxmlformats.org/presentationml/2006/ole">
            <p:oleObj spid="_x0000_s20486" name="Equation" r:id="rId7" imgW="1079280" imgH="507960" progId="">
              <p:embed/>
            </p:oleObj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971599" y="5229200"/>
          <a:ext cx="1848841" cy="609724"/>
        </p:xfrm>
        <a:graphic>
          <a:graphicData uri="http://schemas.openxmlformats.org/presentationml/2006/ole">
            <p:oleObj spid="_x0000_s20487" name="Equation" r:id="rId8" imgW="1193760" imgH="393480" progId="">
              <p:embed/>
            </p:oleObj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3995936" y="620688"/>
            <a:ext cx="1534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tx2"/>
                </a:solidFill>
              </a:rPr>
              <a:t>Despejando…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707904" y="1340768"/>
            <a:ext cx="530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tx2"/>
                </a:solidFill>
              </a:rPr>
              <a:t>Sacamos raíz cuadrada a ambos lados de la igualdad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331640" y="2492896"/>
            <a:ext cx="1563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tx2"/>
                </a:solidFill>
              </a:rPr>
              <a:t>Y nos queda…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 flipH="1">
            <a:off x="3707904" y="3284984"/>
            <a:ext cx="1898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chemeClr val="tx2"/>
                </a:solidFill>
              </a:rPr>
              <a:t>Racionalizando…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563888" y="4077072"/>
            <a:ext cx="4523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tx2"/>
                </a:solidFill>
              </a:rPr>
              <a:t>Recordemos que la incógnita es el ángulo </a:t>
            </a:r>
            <a:r>
              <a:rPr lang="es-CO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CO" dirty="0" smtClean="0">
                <a:solidFill>
                  <a:schemeClr val="tx2"/>
                </a:solidFill>
              </a:rPr>
              <a:t>. </a:t>
            </a:r>
          </a:p>
          <a:p>
            <a:r>
              <a:rPr lang="es-CO" dirty="0" smtClean="0">
                <a:solidFill>
                  <a:schemeClr val="tx2"/>
                </a:solidFill>
              </a:rPr>
              <a:t>Aplicamos la inversa…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563888" y="5229200"/>
            <a:ext cx="53664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tx2"/>
                </a:solidFill>
              </a:rPr>
              <a:t>Como las raíces son positivas y negativas, ¡¡¡éstas son</a:t>
            </a:r>
          </a:p>
          <a:p>
            <a:r>
              <a:rPr lang="es-CO" dirty="0" smtClean="0">
                <a:solidFill>
                  <a:schemeClr val="tx2"/>
                </a:solidFill>
              </a:rPr>
              <a:t>las soluciones!!!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971600" y="5157192"/>
            <a:ext cx="1872208" cy="792088"/>
          </a:xfrm>
          <a:prstGeom prst="rect">
            <a:avLst/>
          </a:prstGeom>
          <a:solidFill>
            <a:schemeClr val="accent1"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1052736"/>
            <a:ext cx="5472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 smtClean="0">
                <a:solidFill>
                  <a:schemeClr val="tx2"/>
                </a:solidFill>
                <a:latin typeface="Bradley Hand ITC" pitchFamily="66" charset="0"/>
              </a:rPr>
              <a:t>Cuarto ejercicio.</a:t>
            </a:r>
          </a:p>
          <a:p>
            <a:endParaRPr lang="es-CO" sz="2000" b="1" dirty="0" smtClean="0">
              <a:solidFill>
                <a:schemeClr val="tx2"/>
              </a:solidFill>
              <a:latin typeface="Bradley Hand ITC" pitchFamily="66" charset="0"/>
            </a:endParaRPr>
          </a:p>
          <a:p>
            <a:r>
              <a:rPr lang="es-CO" sz="2000" b="1" dirty="0" smtClean="0">
                <a:solidFill>
                  <a:schemeClr val="tx2"/>
                </a:solidFill>
                <a:latin typeface="Bradley Hand ITC" pitchFamily="66" charset="0"/>
              </a:rPr>
              <a:t>Resuelve la siguiente ecuación trigonométrica:</a:t>
            </a:r>
            <a:endParaRPr lang="es-ES" sz="2000" b="1" dirty="0">
              <a:solidFill>
                <a:schemeClr val="tx2"/>
              </a:solidFill>
              <a:latin typeface="Bradley Hand ITC" pitchFamily="66" charset="0"/>
            </a:endParaRP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979712" y="2348880"/>
          <a:ext cx="4554506" cy="792088"/>
        </p:xfrm>
        <a:graphic>
          <a:graphicData uri="http://schemas.openxmlformats.org/presentationml/2006/ole">
            <p:oleObj spid="_x0000_s21508" name="Equation" r:id="rId3" imgW="1168200" imgH="203040" progId="">
              <p:embed/>
            </p:oleObj>
          </a:graphicData>
        </a:graphic>
      </p:graphicFrame>
      <p:pic>
        <p:nvPicPr>
          <p:cNvPr id="5" name="4 Imagen" descr="web_estrellas_Cap1_0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3284984"/>
            <a:ext cx="4967908" cy="329708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971600" y="908720"/>
          <a:ext cx="2592288" cy="513324"/>
        </p:xfrm>
        <a:graphic>
          <a:graphicData uri="http://schemas.openxmlformats.org/presentationml/2006/ole">
            <p:oleObj spid="_x0000_s22530" name="Equation" r:id="rId3" imgW="1282680" imgH="253800" progId="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971600" y="2132856"/>
          <a:ext cx="4332064" cy="393824"/>
        </p:xfrm>
        <a:graphic>
          <a:graphicData uri="http://schemas.openxmlformats.org/presentationml/2006/ole">
            <p:oleObj spid="_x0000_s22531" name="Equation" r:id="rId4" imgW="1955520" imgH="177480" progId="">
              <p:embed/>
            </p:oleObj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3851920" y="836712"/>
            <a:ext cx="3545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err="1" smtClean="0">
                <a:solidFill>
                  <a:schemeClr val="tx2"/>
                </a:solidFill>
              </a:rPr>
              <a:t>Factorizando</a:t>
            </a:r>
            <a:r>
              <a:rPr lang="es-CO" dirty="0" smtClean="0">
                <a:solidFill>
                  <a:schemeClr val="tx2"/>
                </a:solidFill>
              </a:rPr>
              <a:t>: ¡FACTOR COMÚN!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15616" y="1628800"/>
            <a:ext cx="3074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tx2"/>
                </a:solidFill>
              </a:rPr>
              <a:t>Y nos quedan dos soluciones: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187624" y="2708920"/>
            <a:ext cx="4918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tx2"/>
                </a:solidFill>
              </a:rPr>
              <a:t>Despejando en ángulo </a:t>
            </a:r>
            <a:r>
              <a:rPr lang="es-CO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CO" dirty="0" smtClean="0">
                <a:solidFill>
                  <a:schemeClr val="tx2"/>
                </a:solidFill>
              </a:rPr>
              <a:t> en cada una, nos darán: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 rot="19944305">
            <a:off x="4951842" y="4142384"/>
            <a:ext cx="35497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tx2"/>
                </a:solidFill>
              </a:rPr>
              <a:t>Recuerda poner tu calculadora en </a:t>
            </a:r>
          </a:p>
          <a:p>
            <a:r>
              <a:rPr lang="es-CO" dirty="0" smtClean="0">
                <a:solidFill>
                  <a:schemeClr val="tx2"/>
                </a:solidFill>
              </a:rPr>
              <a:t>Radianes</a:t>
            </a:r>
            <a:endParaRPr lang="es-ES" dirty="0">
              <a:solidFill>
                <a:schemeClr val="tx2"/>
              </a:solidFill>
            </a:endParaRPr>
          </a:p>
        </p:txBody>
      </p:sp>
      <p:grpSp>
        <p:nvGrpSpPr>
          <p:cNvPr id="14" name="13 Grupo"/>
          <p:cNvGrpSpPr/>
          <p:nvPr/>
        </p:nvGrpSpPr>
        <p:grpSpPr>
          <a:xfrm>
            <a:off x="1115616" y="3144838"/>
            <a:ext cx="1296144" cy="1076250"/>
            <a:chOff x="1115616" y="3144838"/>
            <a:chExt cx="1296144" cy="1076250"/>
          </a:xfrm>
        </p:grpSpPr>
        <p:graphicFrame>
          <p:nvGraphicFramePr>
            <p:cNvPr id="22532" name="Object 4"/>
            <p:cNvGraphicFramePr>
              <a:graphicFrameLocks noChangeAspect="1"/>
            </p:cNvGraphicFramePr>
            <p:nvPr/>
          </p:nvGraphicFramePr>
          <p:xfrm>
            <a:off x="1155700" y="3144838"/>
            <a:ext cx="1079500" cy="1000125"/>
          </p:xfrm>
          <a:graphic>
            <a:graphicData uri="http://schemas.openxmlformats.org/presentationml/2006/ole">
              <p:oleObj spid="_x0000_s22532" name="Equation" r:id="rId5" imgW="685800" imgH="634680" progId="">
                <p:embed/>
              </p:oleObj>
            </a:graphicData>
          </a:graphic>
        </p:graphicFrame>
        <p:sp>
          <p:nvSpPr>
            <p:cNvPr id="11" name="10 Rectángulo"/>
            <p:cNvSpPr/>
            <p:nvPr/>
          </p:nvSpPr>
          <p:spPr>
            <a:xfrm>
              <a:off x="1115616" y="3573016"/>
              <a:ext cx="1296144" cy="648072"/>
            </a:xfrm>
            <a:prstGeom prst="rect">
              <a:avLst/>
            </a:prstGeom>
            <a:solidFill>
              <a:schemeClr val="accent1">
                <a:alpha val="1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4283968" y="3141663"/>
            <a:ext cx="1296144" cy="1511473"/>
            <a:chOff x="4283968" y="3141663"/>
            <a:chExt cx="1296144" cy="1511473"/>
          </a:xfrm>
        </p:grpSpPr>
        <p:graphicFrame>
          <p:nvGraphicFramePr>
            <p:cNvPr id="22534" name="Object 6"/>
            <p:cNvGraphicFramePr>
              <a:graphicFrameLocks noChangeAspect="1"/>
            </p:cNvGraphicFramePr>
            <p:nvPr/>
          </p:nvGraphicFramePr>
          <p:xfrm>
            <a:off x="4322763" y="3141663"/>
            <a:ext cx="1220787" cy="1409700"/>
          </p:xfrm>
          <a:graphic>
            <a:graphicData uri="http://schemas.openxmlformats.org/presentationml/2006/ole">
              <p:oleObj spid="_x0000_s22534" name="Equation" r:id="rId6" imgW="901440" imgH="1041120" progId="">
                <p:embed/>
              </p:oleObj>
            </a:graphicData>
          </a:graphic>
        </p:graphicFrame>
        <p:sp>
          <p:nvSpPr>
            <p:cNvPr id="12" name="11 Rectángulo"/>
            <p:cNvSpPr/>
            <p:nvPr/>
          </p:nvSpPr>
          <p:spPr>
            <a:xfrm>
              <a:off x="4283968" y="4221088"/>
              <a:ext cx="1296144" cy="432048"/>
            </a:xfrm>
            <a:prstGeom prst="rect">
              <a:avLst/>
            </a:prstGeom>
            <a:solidFill>
              <a:schemeClr val="accent1">
                <a:alpha val="1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75656" y="1052736"/>
            <a:ext cx="5472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 smtClean="0">
                <a:solidFill>
                  <a:schemeClr val="tx2"/>
                </a:solidFill>
                <a:latin typeface="Bradley Hand ITC" pitchFamily="66" charset="0"/>
              </a:rPr>
              <a:t>Quinto ejercicio.</a:t>
            </a:r>
          </a:p>
          <a:p>
            <a:endParaRPr lang="es-CO" sz="2000" b="1" dirty="0" smtClean="0">
              <a:solidFill>
                <a:schemeClr val="tx2"/>
              </a:solidFill>
              <a:latin typeface="Bradley Hand ITC" pitchFamily="66" charset="0"/>
            </a:endParaRPr>
          </a:p>
          <a:p>
            <a:r>
              <a:rPr lang="es-CO" sz="2000" b="1" dirty="0" smtClean="0">
                <a:solidFill>
                  <a:schemeClr val="tx2"/>
                </a:solidFill>
                <a:latin typeface="Bradley Hand ITC" pitchFamily="66" charset="0"/>
              </a:rPr>
              <a:t>Resuelve la siguiente ecuación trigonométrica</a:t>
            </a:r>
            <a:r>
              <a:rPr lang="es-CO" dirty="0" smtClean="0">
                <a:solidFill>
                  <a:schemeClr val="tx2"/>
                </a:solidFill>
              </a:rPr>
              <a:t>:</a:t>
            </a:r>
            <a:endParaRPr lang="es-ES" dirty="0">
              <a:solidFill>
                <a:schemeClr val="tx2"/>
              </a:solidFill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627784" y="2420888"/>
          <a:ext cx="3456384" cy="576064"/>
        </p:xfrm>
        <a:graphic>
          <a:graphicData uri="http://schemas.openxmlformats.org/presentationml/2006/ole">
            <p:oleObj spid="_x0000_s23554" name="Equation" r:id="rId3" imgW="1066680" imgH="177480" progId="">
              <p:embed/>
            </p:oleObj>
          </a:graphicData>
        </a:graphic>
      </p:graphicFrame>
      <p:pic>
        <p:nvPicPr>
          <p:cNvPr id="4" name="3 Imagen" descr="hiparc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3808" y="3140968"/>
            <a:ext cx="3030077" cy="342381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683568" y="836712"/>
          <a:ext cx="2412268" cy="504056"/>
        </p:xfrm>
        <a:graphic>
          <a:graphicData uri="http://schemas.openxmlformats.org/presentationml/2006/ole">
            <p:oleObj spid="_x0000_s24578" name="Equation" r:id="rId3" imgW="850680" imgH="177480" progId="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539552" y="1628800"/>
          <a:ext cx="2852788" cy="576064"/>
        </p:xfrm>
        <a:graphic>
          <a:graphicData uri="http://schemas.openxmlformats.org/presentationml/2006/ole">
            <p:oleObj spid="_x0000_s24579" name="Equation" r:id="rId4" imgW="1257120" imgH="253800" progId="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3779912" y="3356992"/>
          <a:ext cx="2592288" cy="460851"/>
        </p:xfrm>
        <a:graphic>
          <a:graphicData uri="http://schemas.openxmlformats.org/presentationml/2006/ole">
            <p:oleObj spid="_x0000_s24580" name="Equation" r:id="rId5" imgW="1143000" imgH="203040" progId="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611560" y="2492896"/>
          <a:ext cx="2721902" cy="648072"/>
        </p:xfrm>
        <a:graphic>
          <a:graphicData uri="http://schemas.openxmlformats.org/presentationml/2006/ole">
            <p:oleObj spid="_x0000_s24581" name="Equation" r:id="rId6" imgW="1600200" imgH="380880" progId="">
              <p:embed/>
            </p:oleObj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611560" y="4221088"/>
          <a:ext cx="2835315" cy="504056"/>
        </p:xfrm>
        <a:graphic>
          <a:graphicData uri="http://schemas.openxmlformats.org/presentationml/2006/ole">
            <p:oleObj spid="_x0000_s24582" name="Equation" r:id="rId7" imgW="1143000" imgH="203040" progId="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4067944" y="5301208"/>
          <a:ext cx="1362478" cy="419224"/>
        </p:xfrm>
        <a:graphic>
          <a:graphicData uri="http://schemas.openxmlformats.org/presentationml/2006/ole">
            <p:oleObj spid="_x0000_s24583" name="Equation" r:id="rId8" imgW="660240" imgH="203040" progId="">
              <p:embed/>
            </p:oleObj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4067944" y="836712"/>
            <a:ext cx="1967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tx2"/>
                </a:solidFill>
              </a:rPr>
              <a:t>Despejamos</a:t>
            </a:r>
            <a:r>
              <a:rPr lang="es-CO" dirty="0" smtClean="0"/>
              <a:t> 2</a:t>
            </a:r>
            <a:r>
              <a:rPr lang="es-CO" i="1" dirty="0" smtClean="0">
                <a:latin typeface="Times New Roman" pitchFamily="18" charset="0"/>
                <a:cs typeface="Times New Roman" pitchFamily="18" charset="0"/>
              </a:rPr>
              <a:t>senx</a:t>
            </a:r>
            <a:endParaRPr lang="es-ES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14 Grupo"/>
          <p:cNvGrpSpPr/>
          <p:nvPr/>
        </p:nvGrpSpPr>
        <p:grpSpPr>
          <a:xfrm>
            <a:off x="3923928" y="1412776"/>
            <a:ext cx="4990521" cy="864096"/>
            <a:chOff x="3923928" y="1412776"/>
            <a:chExt cx="4990521" cy="864096"/>
          </a:xfrm>
        </p:grpSpPr>
        <p:sp>
          <p:nvSpPr>
            <p:cNvPr id="13" name="12 CuadroTexto"/>
            <p:cNvSpPr txBox="1"/>
            <p:nvPr/>
          </p:nvSpPr>
          <p:spPr>
            <a:xfrm>
              <a:off x="3923928" y="1556792"/>
              <a:ext cx="3792128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500" dirty="0" smtClean="0">
                  <a:solidFill>
                    <a:schemeClr val="tx2"/>
                  </a:solidFill>
                </a:rPr>
                <a:t>Aplicamos la propiedad fundamental. Pues:</a:t>
              </a:r>
              <a:endParaRPr lang="es-ES" sz="1500" dirty="0">
                <a:solidFill>
                  <a:schemeClr val="tx2"/>
                </a:solidFill>
              </a:endParaRPr>
            </a:p>
          </p:txBody>
        </p:sp>
        <p:graphicFrame>
          <p:nvGraphicFramePr>
            <p:cNvPr id="14" name="13 Objeto"/>
            <p:cNvGraphicFramePr>
              <a:graphicFrameLocks noChangeAspect="1"/>
            </p:cNvGraphicFramePr>
            <p:nvPr/>
          </p:nvGraphicFramePr>
          <p:xfrm>
            <a:off x="7596336" y="1412776"/>
            <a:ext cx="1318113" cy="864096"/>
          </p:xfrm>
          <a:graphic>
            <a:graphicData uri="http://schemas.openxmlformats.org/presentationml/2006/ole">
              <p:oleObj spid="_x0000_s24587" name="Equation" r:id="rId9" imgW="1143000" imgH="749160" progId="">
                <p:embed/>
              </p:oleObj>
            </a:graphicData>
          </a:graphic>
        </p:graphicFrame>
      </p:grpSp>
      <p:sp>
        <p:nvSpPr>
          <p:cNvPr id="16" name="15 CuadroTexto"/>
          <p:cNvSpPr txBox="1"/>
          <p:nvPr/>
        </p:nvSpPr>
        <p:spPr>
          <a:xfrm>
            <a:off x="3779912" y="2492896"/>
            <a:ext cx="520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tx2"/>
                </a:solidFill>
              </a:rPr>
              <a:t>Elevamos al cuadrado a ambos lados de la igualdad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971600" y="3501008"/>
            <a:ext cx="1563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tx2"/>
                </a:solidFill>
              </a:rPr>
              <a:t>Y nos queda…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995936" y="4365104"/>
            <a:ext cx="3228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tx2"/>
                </a:solidFill>
              </a:rPr>
              <a:t>Juntamos términos semejantes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1115616" y="5373216"/>
            <a:ext cx="1940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tx2"/>
                </a:solidFill>
              </a:rPr>
              <a:t>Y simplificamos…</a:t>
            </a:r>
            <a:endParaRPr lang="es-E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7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547664" y="836712"/>
          <a:ext cx="984250" cy="609600"/>
        </p:xfrm>
        <a:graphic>
          <a:graphicData uri="http://schemas.openxmlformats.org/presentationml/2006/ole">
            <p:oleObj spid="_x0000_s25602" name="Equation" r:id="rId3" imgW="634680" imgH="393480" progId="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403647" y="3212976"/>
          <a:ext cx="1360151" cy="576064"/>
        </p:xfrm>
        <a:graphic>
          <a:graphicData uri="http://schemas.openxmlformats.org/presentationml/2006/ole">
            <p:oleObj spid="_x0000_s25604" name="Equation" r:id="rId4" imgW="1079280" imgH="457200" progId="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1475655" y="1916832"/>
          <a:ext cx="1193263" cy="635124"/>
        </p:xfrm>
        <a:graphic>
          <a:graphicData uri="http://schemas.openxmlformats.org/presentationml/2006/ole">
            <p:oleObj spid="_x0000_s25605" name="Equation" r:id="rId5" imgW="787320" imgH="419040" progId="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1187625" y="5085184"/>
          <a:ext cx="2592287" cy="373663"/>
        </p:xfrm>
        <a:graphic>
          <a:graphicData uri="http://schemas.openxmlformats.org/presentationml/2006/ole">
            <p:oleObj spid="_x0000_s25606" name="Equation" r:id="rId6" imgW="1409400" imgH="203040" progId="">
              <p:embed/>
            </p:oleObj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3779912" y="980728"/>
            <a:ext cx="1534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tx2"/>
                </a:solidFill>
              </a:rPr>
              <a:t>Despejando…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635896" y="1988840"/>
            <a:ext cx="4992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tx2"/>
                </a:solidFill>
              </a:rPr>
              <a:t>Raíz cuadrada  a ambos miembros de la igualdad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635896" y="3284984"/>
            <a:ext cx="4671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tx2"/>
                </a:solidFill>
              </a:rPr>
              <a:t>Despejando la incógnita, es decir, en ángulo </a:t>
            </a:r>
            <a:r>
              <a:rPr lang="es-CO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s-ES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187624" y="422108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chemeClr val="tx2"/>
                </a:solidFill>
              </a:rPr>
              <a:t>En este caso, no hay un ángulo notable por lo que necesitamos la ayuda </a:t>
            </a:r>
            <a:r>
              <a:rPr lang="es-ES" dirty="0" smtClean="0">
                <a:solidFill>
                  <a:schemeClr val="tx2"/>
                </a:solidFill>
              </a:rPr>
              <a:t>de la calculadora en modo radianes</a:t>
            </a:r>
            <a:endParaRPr lang="es-CO" dirty="0" smtClean="0">
              <a:solidFill>
                <a:schemeClr val="tx2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 rot="20139376">
            <a:off x="3047396" y="5695355"/>
            <a:ext cx="1992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tx2"/>
                </a:solidFill>
              </a:rPr>
              <a:t>¡¡¡SOLUCIONES!!!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187624" y="5085184"/>
            <a:ext cx="2664296" cy="360040"/>
          </a:xfrm>
          <a:prstGeom prst="rect">
            <a:avLst/>
          </a:prstGeom>
          <a:solidFill>
            <a:schemeClr val="accent1"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2" grpId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Antes de comenzar debes tener en cuenta los siguientes consejos: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395536" y="1988840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CO" dirty="0" smtClean="0">
                <a:solidFill>
                  <a:schemeClr val="tx2"/>
                </a:solidFill>
              </a:rPr>
              <a:t>Organiza tu lugar de trabajo. Éste debe ser un lugar despejado, limpio y con buena iluminación.</a:t>
            </a:r>
          </a:p>
          <a:p>
            <a:pPr marL="342900" indent="-342900">
              <a:buFont typeface="+mj-lt"/>
              <a:buAutoNum type="arabicPeriod"/>
            </a:pPr>
            <a:r>
              <a:rPr lang="es-CO" dirty="0" smtClean="0">
                <a:solidFill>
                  <a:schemeClr val="tx2"/>
                </a:solidFill>
              </a:rPr>
              <a:t>Evita las distracciones: televisor, </a:t>
            </a:r>
            <a:r>
              <a:rPr lang="es-CO" dirty="0" err="1" smtClean="0">
                <a:solidFill>
                  <a:schemeClr val="tx2"/>
                </a:solidFill>
              </a:rPr>
              <a:t>messenger</a:t>
            </a:r>
            <a:r>
              <a:rPr lang="es-CO" dirty="0" smtClean="0">
                <a:solidFill>
                  <a:schemeClr val="tx2"/>
                </a:solidFill>
              </a:rPr>
              <a:t>  abierto, </a:t>
            </a:r>
            <a:r>
              <a:rPr lang="es-CO" dirty="0" err="1" smtClean="0">
                <a:solidFill>
                  <a:schemeClr val="tx2"/>
                </a:solidFill>
              </a:rPr>
              <a:t>facebook</a:t>
            </a:r>
            <a:r>
              <a:rPr lang="es-CO" dirty="0" smtClean="0">
                <a:solidFill>
                  <a:schemeClr val="tx2"/>
                </a:solidFill>
              </a:rPr>
              <a:t>… la novia o el novio.</a:t>
            </a:r>
          </a:p>
          <a:p>
            <a:pPr marL="342900" indent="-342900">
              <a:buFont typeface="+mj-lt"/>
              <a:buAutoNum type="arabicPeriod"/>
            </a:pPr>
            <a:r>
              <a:rPr lang="es-CO" dirty="0" smtClean="0">
                <a:solidFill>
                  <a:schemeClr val="tx2"/>
                </a:solidFill>
              </a:rPr>
              <a:t>A medida que desarrolles tus ejercicios, anota en una columna las dificultades que vas teniendo. Un truco es que no mires el siguiente paso hasta que definitivamente no encuentres el camino a seguir. </a:t>
            </a:r>
          </a:p>
          <a:p>
            <a:pPr marL="342900" indent="-342900">
              <a:buFont typeface="+mj-lt"/>
              <a:buAutoNum type="arabicPeriod"/>
            </a:pPr>
            <a:r>
              <a:rPr lang="es-CO" dirty="0" smtClean="0">
                <a:solidFill>
                  <a:schemeClr val="tx2"/>
                </a:solidFill>
              </a:rPr>
              <a:t>Identifica si tu dificultad es sobre factorización, racionalización, operaciones con fraccionarios u otros.</a:t>
            </a:r>
          </a:p>
          <a:p>
            <a:pPr marL="342900" indent="-342900">
              <a:buFont typeface="+mj-lt"/>
              <a:buAutoNum type="arabicPeriod"/>
            </a:pPr>
            <a:r>
              <a:rPr lang="es-CO" dirty="0" smtClean="0">
                <a:solidFill>
                  <a:schemeClr val="tx2"/>
                </a:solidFill>
              </a:rPr>
              <a:t>Analiza el ejercicio, especialmente donde tuviste la dificultad. No memorices el paso puesto que para cada ejercicio es diferente. ANALIZA LOS CASOS Y CUÁNDO SE APLICAN.</a:t>
            </a:r>
          </a:p>
          <a:p>
            <a:pPr marL="342900" indent="-342900">
              <a:buFont typeface="+mj-lt"/>
              <a:buAutoNum type="arabicPeriod"/>
            </a:pPr>
            <a:r>
              <a:rPr lang="es-CO" dirty="0" smtClean="0">
                <a:solidFill>
                  <a:schemeClr val="tx2"/>
                </a:solidFill>
              </a:rPr>
              <a:t>Es importante estar sereno y tranquilo. Tomarse el tiempo para estudiar, respirar profundamente y nunca darse por vencido.</a:t>
            </a:r>
            <a:endParaRPr lang="es-E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remove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remove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763688" y="2636912"/>
          <a:ext cx="5330915" cy="1080120"/>
        </p:xfrm>
        <a:graphic>
          <a:graphicData uri="http://schemas.openxmlformats.org/presentationml/2006/ole">
            <p:oleObj spid="_x0000_s1026" name="Equation" r:id="rId3" imgW="1942920" imgH="393480" progId="">
              <p:embed/>
            </p:oleObj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547664" y="1196752"/>
            <a:ext cx="59442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>
                <a:solidFill>
                  <a:schemeClr val="tx2"/>
                </a:solidFill>
                <a:latin typeface="Bradley Hand ITC" pitchFamily="66" charset="0"/>
              </a:rPr>
              <a:t>Primer ejercicio:</a:t>
            </a:r>
          </a:p>
          <a:p>
            <a:endParaRPr lang="es-CO" sz="2000" b="1" dirty="0" smtClean="0">
              <a:solidFill>
                <a:schemeClr val="tx2"/>
              </a:solidFill>
              <a:latin typeface="Bradley Hand ITC" pitchFamily="66" charset="0"/>
            </a:endParaRPr>
          </a:p>
          <a:p>
            <a:r>
              <a:rPr lang="es-CO" sz="2000" b="1" dirty="0" smtClean="0">
                <a:solidFill>
                  <a:schemeClr val="tx2"/>
                </a:solidFill>
                <a:latin typeface="Bradley Hand ITC" pitchFamily="66" charset="0"/>
              </a:rPr>
              <a:t>Establece si la siguiente expresión es o no es identidad</a:t>
            </a:r>
            <a:endParaRPr lang="es-ES" sz="2000" b="1" dirty="0">
              <a:solidFill>
                <a:schemeClr val="tx2"/>
              </a:solidFill>
              <a:latin typeface="Bradley Hand ITC" pitchFamily="66" charset="0"/>
            </a:endParaRPr>
          </a:p>
        </p:txBody>
      </p:sp>
      <p:pic>
        <p:nvPicPr>
          <p:cNvPr id="4" name="3 Imagen" descr="glob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3501008"/>
            <a:ext cx="1847850" cy="28479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67544" y="1052736"/>
          <a:ext cx="2341562" cy="466725"/>
        </p:xfrm>
        <a:graphic>
          <a:graphicData uri="http://schemas.openxmlformats.org/presentationml/2006/ole">
            <p:oleObj spid="_x0000_s2055" name="Equation" r:id="rId3" imgW="1981080" imgH="393480" progId="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395536" y="1844824"/>
          <a:ext cx="2384425" cy="465138"/>
        </p:xfrm>
        <a:graphic>
          <a:graphicData uri="http://schemas.openxmlformats.org/presentationml/2006/ole">
            <p:oleObj spid="_x0000_s2056" name="Equation" r:id="rId4" imgW="2476440" imgH="482400" progId="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467544" y="2564904"/>
          <a:ext cx="2206625" cy="468313"/>
        </p:xfrm>
        <a:graphic>
          <a:graphicData uri="http://schemas.openxmlformats.org/presentationml/2006/ole">
            <p:oleObj spid="_x0000_s2057" name="Equation" r:id="rId5" imgW="2209680" imgH="469800" progId="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539552" y="3429000"/>
          <a:ext cx="1949450" cy="425450"/>
        </p:xfrm>
        <a:graphic>
          <a:graphicData uri="http://schemas.openxmlformats.org/presentationml/2006/ole">
            <p:oleObj spid="_x0000_s2058" name="Equation" r:id="rId6" imgW="2323800" imgH="507960" progId="">
              <p:embed/>
            </p:oleObj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539552" y="4797152"/>
          <a:ext cx="1844675" cy="438150"/>
        </p:xfrm>
        <a:graphic>
          <a:graphicData uri="http://schemas.openxmlformats.org/presentationml/2006/ole">
            <p:oleObj spid="_x0000_s2059" name="Equation" r:id="rId7" imgW="2133360" imgH="507960" progId="">
              <p:embed/>
            </p:oleObj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3059832" y="1124744"/>
            <a:ext cx="5785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tx2"/>
                </a:solidFill>
              </a:rPr>
              <a:t>Cambiamos </a:t>
            </a:r>
            <a:r>
              <a:rPr lang="es-CO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cotx</a:t>
            </a:r>
            <a:r>
              <a:rPr lang="es-CO" dirty="0" smtClean="0">
                <a:solidFill>
                  <a:schemeClr val="tx2"/>
                </a:solidFill>
              </a:rPr>
              <a:t> y </a:t>
            </a:r>
            <a:r>
              <a:rPr lang="es-CO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cscx</a:t>
            </a:r>
            <a:r>
              <a:rPr lang="es-CO" dirty="0" smtClean="0">
                <a:solidFill>
                  <a:schemeClr val="tx2"/>
                </a:solidFill>
              </a:rPr>
              <a:t> por sus respectivas equivalencias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915816" y="1844824"/>
            <a:ext cx="610500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700" dirty="0" smtClean="0">
                <a:solidFill>
                  <a:schemeClr val="tx2"/>
                </a:solidFill>
              </a:rPr>
              <a:t>Realizamos suma de fraccionarios a ambos lados de la igualdad.</a:t>
            </a:r>
            <a:endParaRPr lang="es-ES" sz="1700" dirty="0">
              <a:solidFill>
                <a:schemeClr val="tx2"/>
              </a:solidFill>
            </a:endParaRPr>
          </a:p>
        </p:txBody>
      </p:sp>
      <p:grpSp>
        <p:nvGrpSpPr>
          <p:cNvPr id="20" name="19 Grupo"/>
          <p:cNvGrpSpPr/>
          <p:nvPr/>
        </p:nvGrpSpPr>
        <p:grpSpPr>
          <a:xfrm>
            <a:off x="2843808" y="2564904"/>
            <a:ext cx="6079000" cy="384936"/>
            <a:chOff x="2843808" y="2564904"/>
            <a:chExt cx="6079000" cy="384936"/>
          </a:xfrm>
        </p:grpSpPr>
        <p:grpSp>
          <p:nvGrpSpPr>
            <p:cNvPr id="19" name="18 Grupo"/>
            <p:cNvGrpSpPr/>
            <p:nvPr/>
          </p:nvGrpSpPr>
          <p:grpSpPr>
            <a:xfrm>
              <a:off x="2843808" y="2564904"/>
              <a:ext cx="4679900" cy="353943"/>
              <a:chOff x="2843808" y="2564904"/>
              <a:chExt cx="4679900" cy="353943"/>
            </a:xfrm>
          </p:grpSpPr>
          <p:sp>
            <p:nvSpPr>
              <p:cNvPr id="12" name="11 CuadroTexto"/>
              <p:cNvSpPr txBox="1"/>
              <p:nvPr/>
            </p:nvSpPr>
            <p:spPr>
              <a:xfrm>
                <a:off x="2843808" y="2564904"/>
                <a:ext cx="3807068" cy="3539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sz="1700" dirty="0" smtClean="0">
                    <a:solidFill>
                      <a:schemeClr val="tx2"/>
                    </a:solidFill>
                  </a:rPr>
                  <a:t>Efectuamos propiedad distributiva en </a:t>
                </a:r>
                <a:endParaRPr lang="es-ES" sz="1700" dirty="0">
                  <a:solidFill>
                    <a:schemeClr val="tx2"/>
                  </a:solidFill>
                </a:endParaRPr>
              </a:p>
            </p:txBody>
          </p:sp>
          <p:graphicFrame>
            <p:nvGraphicFramePr>
              <p:cNvPr id="2062" name="Object 14"/>
              <p:cNvGraphicFramePr>
                <a:graphicFrameLocks noChangeAspect="1"/>
              </p:cNvGraphicFramePr>
              <p:nvPr/>
            </p:nvGraphicFramePr>
            <p:xfrm>
              <a:off x="6444208" y="2636912"/>
              <a:ext cx="1079500" cy="254000"/>
            </p:xfrm>
            <a:graphic>
              <a:graphicData uri="http://schemas.openxmlformats.org/presentationml/2006/ole">
                <p:oleObj spid="_x0000_s2062" name="Equation" r:id="rId8" imgW="1079280" imgH="253800" progId="">
                  <p:embed/>
                </p:oleObj>
              </a:graphicData>
            </a:graphic>
          </p:graphicFrame>
        </p:grpSp>
        <p:sp>
          <p:nvSpPr>
            <p:cNvPr id="14" name="13 CuadroTexto"/>
            <p:cNvSpPr txBox="1"/>
            <p:nvPr/>
          </p:nvSpPr>
          <p:spPr>
            <a:xfrm rot="20045144">
              <a:off x="6918092" y="2626675"/>
              <a:ext cx="200471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500" dirty="0" smtClean="0">
                  <a:solidFill>
                    <a:schemeClr val="tx2"/>
                  </a:solidFill>
                </a:rPr>
                <a:t>¡Cuidado con el signo!</a:t>
              </a:r>
              <a:endParaRPr lang="es-ES" sz="15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2" name="21 Grupo"/>
          <p:cNvGrpSpPr/>
          <p:nvPr/>
        </p:nvGrpSpPr>
        <p:grpSpPr>
          <a:xfrm>
            <a:off x="2915816" y="3429000"/>
            <a:ext cx="5535554" cy="1058054"/>
            <a:chOff x="2915816" y="3429000"/>
            <a:chExt cx="5535554" cy="1058054"/>
          </a:xfrm>
        </p:grpSpPr>
        <p:grpSp>
          <p:nvGrpSpPr>
            <p:cNvPr id="21" name="20 Grupo"/>
            <p:cNvGrpSpPr/>
            <p:nvPr/>
          </p:nvGrpSpPr>
          <p:grpSpPr>
            <a:xfrm>
              <a:off x="2987824" y="3429000"/>
              <a:ext cx="5256584" cy="553998"/>
              <a:chOff x="2987824" y="3429000"/>
              <a:chExt cx="5256584" cy="553998"/>
            </a:xfrm>
          </p:grpSpPr>
          <p:sp>
            <p:nvSpPr>
              <p:cNvPr id="15" name="14 CuadroTexto"/>
              <p:cNvSpPr txBox="1"/>
              <p:nvPr/>
            </p:nvSpPr>
            <p:spPr>
              <a:xfrm>
                <a:off x="2987824" y="3429000"/>
                <a:ext cx="525658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O" sz="1500" dirty="0" smtClean="0">
                    <a:solidFill>
                      <a:schemeClr val="tx2"/>
                    </a:solidFill>
                  </a:rPr>
                  <a:t>Analizando el numerador, se debe buscar un modo de eliminar la expresión           .  </a:t>
                </a:r>
                <a:endParaRPr lang="es-ES" sz="1500" dirty="0">
                  <a:solidFill>
                    <a:schemeClr val="tx2"/>
                  </a:solidFill>
                </a:endParaRPr>
              </a:p>
            </p:txBody>
          </p:sp>
          <p:graphicFrame>
            <p:nvGraphicFramePr>
              <p:cNvPr id="16" name="15 Objeto"/>
              <p:cNvGraphicFramePr>
                <a:graphicFrameLocks noChangeAspect="1"/>
              </p:cNvGraphicFramePr>
              <p:nvPr/>
            </p:nvGraphicFramePr>
            <p:xfrm>
              <a:off x="4860032" y="3717032"/>
              <a:ext cx="393700" cy="203200"/>
            </p:xfrm>
            <a:graphic>
              <a:graphicData uri="http://schemas.openxmlformats.org/presentationml/2006/ole">
                <p:oleObj spid="_x0000_s2063" name="Equation" r:id="rId9" imgW="393480" imgH="203040" progId="">
                  <p:embed/>
                </p:oleObj>
              </a:graphicData>
            </a:graphic>
          </p:graphicFrame>
        </p:grpSp>
        <p:sp>
          <p:nvSpPr>
            <p:cNvPr id="17" name="16 CuadroTexto"/>
            <p:cNvSpPr txBox="1"/>
            <p:nvPr/>
          </p:nvSpPr>
          <p:spPr>
            <a:xfrm>
              <a:off x="2915816" y="3933056"/>
              <a:ext cx="553555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500" dirty="0" smtClean="0">
                  <a:solidFill>
                    <a:schemeClr val="tx2"/>
                  </a:solidFill>
                </a:rPr>
                <a:t>Esta es una forma, pero pueden existen otras maneras de hacerlo.</a:t>
              </a:r>
            </a:p>
            <a:p>
              <a:r>
                <a:rPr lang="es-CO" sz="1500" dirty="0" smtClean="0">
                  <a:solidFill>
                    <a:schemeClr val="tx2"/>
                  </a:solidFill>
                </a:rPr>
                <a:t> Aquí agrupamos los dos primeros términos.</a:t>
              </a:r>
              <a:endParaRPr lang="es-ES" sz="15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4" name="23 Grupo"/>
          <p:cNvGrpSpPr/>
          <p:nvPr/>
        </p:nvGrpSpPr>
        <p:grpSpPr>
          <a:xfrm>
            <a:off x="2483768" y="4797152"/>
            <a:ext cx="6524671" cy="567432"/>
            <a:chOff x="2483768" y="4797152"/>
            <a:chExt cx="6524671" cy="567432"/>
          </a:xfrm>
        </p:grpSpPr>
        <p:sp>
          <p:nvSpPr>
            <p:cNvPr id="18" name="17 CuadroTexto"/>
            <p:cNvSpPr txBox="1"/>
            <p:nvPr/>
          </p:nvSpPr>
          <p:spPr>
            <a:xfrm>
              <a:off x="2483768" y="4797152"/>
              <a:ext cx="6524671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500" dirty="0" smtClean="0">
                  <a:solidFill>
                    <a:schemeClr val="tx2"/>
                  </a:solidFill>
                </a:rPr>
                <a:t>¡Se </a:t>
              </a:r>
              <a:r>
                <a:rPr lang="es-CO" sz="1500" dirty="0" err="1" smtClean="0">
                  <a:solidFill>
                    <a:schemeClr val="tx2"/>
                  </a:solidFill>
                </a:rPr>
                <a:t>factoriza</a:t>
              </a:r>
              <a:r>
                <a:rPr lang="es-CO" sz="1500" dirty="0" smtClean="0">
                  <a:solidFill>
                    <a:schemeClr val="tx2"/>
                  </a:solidFill>
                </a:rPr>
                <a:t>!, pues existe un FACTOR COMÚN en la expresión del paréntesis</a:t>
              </a:r>
            </a:p>
            <a:p>
              <a:r>
                <a:rPr lang="es-CO" sz="1500" dirty="0" smtClean="0">
                  <a:solidFill>
                    <a:schemeClr val="tx2"/>
                  </a:solidFill>
                </a:rPr>
                <a:t> arriba. </a:t>
              </a:r>
              <a:endParaRPr lang="es-ES" sz="1500" dirty="0">
                <a:solidFill>
                  <a:schemeClr val="tx2"/>
                </a:solidFill>
              </a:endParaRPr>
            </a:p>
          </p:txBody>
        </p:sp>
        <p:graphicFrame>
          <p:nvGraphicFramePr>
            <p:cNvPr id="2064" name="Object 16"/>
            <p:cNvGraphicFramePr>
              <a:graphicFrameLocks noChangeAspect="1"/>
            </p:cNvGraphicFramePr>
            <p:nvPr/>
          </p:nvGraphicFramePr>
          <p:xfrm>
            <a:off x="3203848" y="5085184"/>
            <a:ext cx="1257300" cy="279400"/>
          </p:xfrm>
          <a:graphic>
            <a:graphicData uri="http://schemas.openxmlformats.org/presentationml/2006/ole">
              <p:oleObj spid="_x0000_s2064" name="Equation" r:id="rId10" imgW="1257120" imgH="279360" progId="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11559" y="4005064"/>
          <a:ext cx="1895739" cy="576064"/>
        </p:xfrm>
        <a:graphic>
          <a:graphicData uri="http://schemas.openxmlformats.org/presentationml/2006/ole">
            <p:oleObj spid="_x0000_s3074" name="Equation" r:id="rId3" imgW="1587240" imgH="482400" progId="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83568" y="4941168"/>
          <a:ext cx="1344149" cy="576064"/>
        </p:xfrm>
        <a:graphic>
          <a:graphicData uri="http://schemas.openxmlformats.org/presentationml/2006/ole">
            <p:oleObj spid="_x0000_s3075" name="Equation" r:id="rId4" imgW="977760" imgH="419040" progId="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11560" y="2060848"/>
          <a:ext cx="2055374" cy="613916"/>
        </p:xfrm>
        <a:graphic>
          <a:graphicData uri="http://schemas.openxmlformats.org/presentationml/2006/ole">
            <p:oleObj spid="_x0000_s3076" name="Equation" r:id="rId5" imgW="1574640" imgH="469800" progId="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611560" y="3068960"/>
          <a:ext cx="1741063" cy="541908"/>
        </p:xfrm>
        <a:graphic>
          <a:graphicData uri="http://schemas.openxmlformats.org/presentationml/2006/ole">
            <p:oleObj spid="_x0000_s3077" name="Equation" r:id="rId6" imgW="1511280" imgH="469800" progId="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539552" y="1052736"/>
          <a:ext cx="2288054" cy="576064"/>
        </p:xfrm>
        <a:graphic>
          <a:graphicData uri="http://schemas.openxmlformats.org/presentationml/2006/ole">
            <p:oleObj spid="_x0000_s3078" name="Equation" r:id="rId7" imgW="2019240" imgH="507960" progId="">
              <p:embed/>
            </p:oleObj>
          </a:graphicData>
        </a:graphic>
      </p:graphicFrame>
      <p:grpSp>
        <p:nvGrpSpPr>
          <p:cNvPr id="13" name="12 Grupo"/>
          <p:cNvGrpSpPr/>
          <p:nvPr/>
        </p:nvGrpSpPr>
        <p:grpSpPr>
          <a:xfrm>
            <a:off x="2987824" y="1052736"/>
            <a:ext cx="5191539" cy="484589"/>
            <a:chOff x="2699792" y="1052736"/>
            <a:chExt cx="5191539" cy="484589"/>
          </a:xfrm>
        </p:grpSpPr>
        <p:sp>
          <p:nvSpPr>
            <p:cNvPr id="9" name="8 CuadroTexto"/>
            <p:cNvSpPr txBox="1"/>
            <p:nvPr/>
          </p:nvSpPr>
          <p:spPr>
            <a:xfrm rot="19418608">
              <a:off x="6409450" y="1167993"/>
              <a:ext cx="14818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 smtClean="0">
                  <a:solidFill>
                    <a:schemeClr val="tx2"/>
                  </a:solidFill>
                </a:rPr>
                <a:t>¿</a:t>
              </a:r>
              <a:r>
                <a:rPr lang="es-CO" sz="1500" dirty="0" smtClean="0">
                  <a:solidFill>
                    <a:schemeClr val="tx2"/>
                  </a:solidFill>
                </a:rPr>
                <a:t>Sabes</a:t>
              </a:r>
              <a:r>
                <a:rPr lang="es-CO" dirty="0" smtClean="0">
                  <a:solidFill>
                    <a:schemeClr val="tx2"/>
                  </a:solidFill>
                </a:rPr>
                <a:t> </a:t>
              </a:r>
              <a:r>
                <a:rPr lang="es-CO" sz="1500" dirty="0" smtClean="0">
                  <a:solidFill>
                    <a:schemeClr val="tx2"/>
                  </a:solidFill>
                </a:rPr>
                <a:t>porqué?</a:t>
              </a:r>
              <a:endParaRPr lang="es-ES" sz="1500" dirty="0">
                <a:solidFill>
                  <a:schemeClr val="tx2"/>
                </a:solidFill>
              </a:endParaRPr>
            </a:p>
          </p:txBody>
        </p:sp>
        <p:grpSp>
          <p:nvGrpSpPr>
            <p:cNvPr id="12" name="11 Grupo"/>
            <p:cNvGrpSpPr/>
            <p:nvPr/>
          </p:nvGrpSpPr>
          <p:grpSpPr>
            <a:xfrm>
              <a:off x="2699792" y="1052736"/>
              <a:ext cx="4089597" cy="395173"/>
              <a:chOff x="971600" y="1772816"/>
              <a:chExt cx="4089597" cy="395173"/>
            </a:xfrm>
          </p:grpSpPr>
          <p:sp>
            <p:nvSpPr>
              <p:cNvPr id="7" name="6 CuadroTexto"/>
              <p:cNvSpPr txBox="1"/>
              <p:nvPr/>
            </p:nvSpPr>
            <p:spPr>
              <a:xfrm>
                <a:off x="971600" y="1844824"/>
                <a:ext cx="2251129" cy="323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sz="1500" dirty="0" smtClean="0">
                    <a:solidFill>
                      <a:schemeClr val="tx2"/>
                    </a:solidFill>
                  </a:rPr>
                  <a:t>Cambiamos</a:t>
                </a:r>
                <a:r>
                  <a:rPr lang="es-CO" sz="1500" dirty="0" smtClean="0"/>
                  <a:t> </a:t>
                </a:r>
                <a:r>
                  <a:rPr lang="es-CO" sz="1500" dirty="0" smtClean="0">
                    <a:solidFill>
                      <a:schemeClr val="tx2"/>
                    </a:solidFill>
                  </a:rPr>
                  <a:t>la expresión </a:t>
                </a:r>
                <a:endParaRPr lang="es-ES" sz="15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3851920" y="1772816"/>
                <a:ext cx="5277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sz="1500" dirty="0" smtClean="0">
                    <a:solidFill>
                      <a:schemeClr val="tx2"/>
                    </a:solidFill>
                  </a:rPr>
                  <a:t>por</a:t>
                </a:r>
                <a:r>
                  <a:rPr lang="es-CO" dirty="0" smtClean="0"/>
                  <a:t> </a:t>
                </a:r>
                <a:endParaRPr lang="es-ES" dirty="0"/>
              </a:p>
            </p:txBody>
          </p:sp>
          <p:graphicFrame>
            <p:nvGraphicFramePr>
              <p:cNvPr id="3079" name="Object 7"/>
              <p:cNvGraphicFramePr>
                <a:graphicFrameLocks noChangeAspect="1"/>
              </p:cNvGraphicFramePr>
              <p:nvPr/>
            </p:nvGraphicFramePr>
            <p:xfrm>
              <a:off x="3203848" y="1844824"/>
              <a:ext cx="571500" cy="245616"/>
            </p:xfrm>
            <a:graphic>
              <a:graphicData uri="http://schemas.openxmlformats.org/presentationml/2006/ole">
                <p:oleObj spid="_x0000_s3079" name="Equation" r:id="rId8" imgW="571320" imgH="203040" progId="">
                  <p:embed/>
                </p:oleObj>
              </a:graphicData>
            </a:graphic>
          </p:graphicFrame>
          <p:graphicFrame>
            <p:nvGraphicFramePr>
              <p:cNvPr id="3080" name="Object 8"/>
              <p:cNvGraphicFramePr>
                <a:graphicFrameLocks noChangeAspect="1"/>
              </p:cNvGraphicFramePr>
              <p:nvPr/>
            </p:nvGraphicFramePr>
            <p:xfrm>
              <a:off x="4355976" y="1844824"/>
              <a:ext cx="705221" cy="275208"/>
            </p:xfrm>
            <a:graphic>
              <a:graphicData uri="http://schemas.openxmlformats.org/presentationml/2006/ole">
                <p:oleObj spid="_x0000_s3080" name="Equation" r:id="rId9" imgW="520560" imgH="203040" progId="">
                  <p:embed/>
                </p:oleObj>
              </a:graphicData>
            </a:graphic>
          </p:graphicFrame>
        </p:grpSp>
      </p:grpSp>
      <p:grpSp>
        <p:nvGrpSpPr>
          <p:cNvPr id="16" name="15 Grupo"/>
          <p:cNvGrpSpPr/>
          <p:nvPr/>
        </p:nvGrpSpPr>
        <p:grpSpPr>
          <a:xfrm>
            <a:off x="3059832" y="2276872"/>
            <a:ext cx="4480892" cy="323165"/>
            <a:chOff x="1691680" y="3068960"/>
            <a:chExt cx="4480892" cy="323165"/>
          </a:xfrm>
        </p:grpSpPr>
        <p:sp>
          <p:nvSpPr>
            <p:cNvPr id="14" name="13 CuadroTexto"/>
            <p:cNvSpPr txBox="1"/>
            <p:nvPr/>
          </p:nvSpPr>
          <p:spPr>
            <a:xfrm>
              <a:off x="1691680" y="3068960"/>
              <a:ext cx="362137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500" dirty="0" smtClean="0">
                  <a:solidFill>
                    <a:schemeClr val="tx2"/>
                  </a:solidFill>
                </a:rPr>
                <a:t>Multiplicamos los dos primeros términos </a:t>
              </a:r>
              <a:endParaRPr lang="es-ES" sz="1500" dirty="0">
                <a:solidFill>
                  <a:schemeClr val="tx2"/>
                </a:solidFill>
              </a:endParaRPr>
            </a:p>
          </p:txBody>
        </p:sp>
        <p:graphicFrame>
          <p:nvGraphicFramePr>
            <p:cNvPr id="3081" name="Object 9"/>
            <p:cNvGraphicFramePr>
              <a:graphicFrameLocks noChangeAspect="1"/>
            </p:cNvGraphicFramePr>
            <p:nvPr/>
          </p:nvGraphicFramePr>
          <p:xfrm>
            <a:off x="5220072" y="3068960"/>
            <a:ext cx="952500" cy="279400"/>
          </p:xfrm>
          <a:graphic>
            <a:graphicData uri="http://schemas.openxmlformats.org/presentationml/2006/ole">
              <p:oleObj spid="_x0000_s3081" name="Equation" r:id="rId10" imgW="952200" imgH="279360" progId="">
                <p:embed/>
              </p:oleObj>
            </a:graphicData>
          </a:graphic>
        </p:graphicFrame>
      </p:grpSp>
      <p:sp>
        <p:nvSpPr>
          <p:cNvPr id="17" name="16 CuadroTexto"/>
          <p:cNvSpPr txBox="1"/>
          <p:nvPr/>
        </p:nvSpPr>
        <p:spPr>
          <a:xfrm>
            <a:off x="2987824" y="3140968"/>
            <a:ext cx="511479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500" dirty="0" smtClean="0">
                <a:solidFill>
                  <a:schemeClr val="tx2"/>
                </a:solidFill>
              </a:rPr>
              <a:t>Ordenamos o cambiamos el orden para ver las cosas mejor…</a:t>
            </a:r>
            <a:endParaRPr lang="es-ES" sz="1500" dirty="0">
              <a:solidFill>
                <a:schemeClr val="tx2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771800" y="4005064"/>
            <a:ext cx="5687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tx2"/>
                </a:solidFill>
              </a:rPr>
              <a:t>Nuevamente </a:t>
            </a:r>
            <a:r>
              <a:rPr lang="es-CO" dirty="0" err="1" smtClean="0">
                <a:solidFill>
                  <a:schemeClr val="tx2"/>
                </a:solidFill>
              </a:rPr>
              <a:t>factorizamos</a:t>
            </a:r>
            <a:r>
              <a:rPr lang="es-CO" dirty="0" smtClean="0">
                <a:solidFill>
                  <a:schemeClr val="tx2"/>
                </a:solidFill>
              </a:rPr>
              <a:t> el numerador de la izquierda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627784" y="5085184"/>
            <a:ext cx="558890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500" dirty="0" smtClean="0">
                <a:solidFill>
                  <a:schemeClr val="tx2"/>
                </a:solidFill>
              </a:rPr>
              <a:t>Y simplificando la expresión anterior, finalmente concluimos que </a:t>
            </a:r>
            <a:endParaRPr lang="es-ES" sz="1500" dirty="0">
              <a:solidFill>
                <a:schemeClr val="tx2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2987824" y="5805264"/>
            <a:ext cx="287771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500" b="1" dirty="0" smtClean="0">
                <a:solidFill>
                  <a:schemeClr val="tx2"/>
                </a:solidFill>
                <a:latin typeface="Bradley Hand ITC" pitchFamily="66" charset="0"/>
              </a:rPr>
              <a:t>!!!ES IDENTIDAD¡¡¡</a:t>
            </a:r>
            <a:endParaRPr lang="es-ES" sz="2500" b="1" dirty="0">
              <a:solidFill>
                <a:schemeClr val="tx2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475656" y="1052736"/>
            <a:ext cx="59442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 smtClean="0">
                <a:solidFill>
                  <a:schemeClr val="tx2"/>
                </a:solidFill>
                <a:latin typeface="Bradley Hand ITC" pitchFamily="66" charset="0"/>
              </a:rPr>
              <a:t>Segundo ejercicio:</a:t>
            </a:r>
          </a:p>
          <a:p>
            <a:endParaRPr lang="es-CO" sz="2000" b="1" dirty="0" smtClean="0">
              <a:solidFill>
                <a:schemeClr val="tx2"/>
              </a:solidFill>
              <a:latin typeface="Bradley Hand ITC" pitchFamily="66" charset="0"/>
            </a:endParaRPr>
          </a:p>
          <a:p>
            <a:r>
              <a:rPr lang="es-CO" sz="2000" b="1" dirty="0" smtClean="0">
                <a:solidFill>
                  <a:schemeClr val="tx2"/>
                </a:solidFill>
                <a:latin typeface="Bradley Hand ITC" pitchFamily="66" charset="0"/>
              </a:rPr>
              <a:t>Establece si la siguiente expresión es o no es identidad</a:t>
            </a:r>
            <a:endParaRPr lang="es-ES" sz="2000" b="1" dirty="0">
              <a:solidFill>
                <a:schemeClr val="tx2"/>
              </a:solidFill>
              <a:latin typeface="Bradley Hand ITC" pitchFamily="66" charset="0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547664" y="2492896"/>
          <a:ext cx="5992924" cy="1440160"/>
        </p:xfrm>
        <a:graphic>
          <a:graphicData uri="http://schemas.openxmlformats.org/presentationml/2006/ole">
            <p:oleObj spid="_x0000_s16386" name="Equation" r:id="rId3" imgW="1638000" imgH="393480" progId="">
              <p:embed/>
            </p:oleObj>
          </a:graphicData>
        </a:graphic>
      </p:graphicFrame>
      <p:pic>
        <p:nvPicPr>
          <p:cNvPr id="4" name="3 Imagen" descr="maestra-y-alumnos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4005064"/>
            <a:ext cx="2638425" cy="2438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683568" y="908720"/>
          <a:ext cx="2376264" cy="792088"/>
        </p:xfrm>
        <a:graphic>
          <a:graphicData uri="http://schemas.openxmlformats.org/presentationml/2006/ole">
            <p:oleObj spid="_x0000_s17410" name="Equation" r:id="rId3" imgW="1714320" imgH="571320" progId="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683568" y="2348880"/>
          <a:ext cx="2160240" cy="656544"/>
        </p:xfrm>
        <a:graphic>
          <a:graphicData uri="http://schemas.openxmlformats.org/presentationml/2006/ole">
            <p:oleObj spid="_x0000_s17411" name="Equation" r:id="rId4" imgW="1295280" imgH="393480" progId="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755576" y="3501008"/>
          <a:ext cx="2088233" cy="648072"/>
        </p:xfrm>
        <a:graphic>
          <a:graphicData uri="http://schemas.openxmlformats.org/presentationml/2006/ole">
            <p:oleObj spid="_x0000_s17412" name="Equation" r:id="rId5" imgW="965160" imgH="393480" progId="">
              <p:embed/>
            </p:oleObj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971600" y="4653136"/>
          <a:ext cx="1769988" cy="321816"/>
        </p:xfrm>
        <a:graphic>
          <a:graphicData uri="http://schemas.openxmlformats.org/presentationml/2006/ole">
            <p:oleObj spid="_x0000_s17413" name="Equation" r:id="rId6" imgW="977760" imgH="177480" progId="">
              <p:embed/>
            </p:oleObj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707904" y="980728"/>
            <a:ext cx="427520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500" dirty="0" smtClean="0">
                <a:solidFill>
                  <a:schemeClr val="tx2"/>
                </a:solidFill>
              </a:rPr>
              <a:t>Cambiamos la expresión  </a:t>
            </a:r>
            <a:r>
              <a:rPr lang="es-CO" sz="1500" i="1" dirty="0" err="1" smtClean="0">
                <a:latin typeface="Times New Roman" pitchFamily="18" charset="0"/>
                <a:cs typeface="Times New Roman" pitchFamily="18" charset="0"/>
              </a:rPr>
              <a:t>tanx</a:t>
            </a:r>
            <a:r>
              <a:rPr lang="es-CO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CO" sz="1500" dirty="0" smtClean="0">
                <a:solidFill>
                  <a:schemeClr val="tx2"/>
                </a:solidFill>
              </a:rPr>
              <a:t> por su equivalente </a:t>
            </a:r>
            <a:endParaRPr lang="es-ES" sz="1500" dirty="0">
              <a:solidFill>
                <a:schemeClr val="tx2"/>
              </a:solidFill>
            </a:endParaRPr>
          </a:p>
        </p:txBody>
      </p:sp>
      <p:grpSp>
        <p:nvGrpSpPr>
          <p:cNvPr id="12" name="11 Grupo"/>
          <p:cNvGrpSpPr/>
          <p:nvPr/>
        </p:nvGrpSpPr>
        <p:grpSpPr>
          <a:xfrm>
            <a:off x="3275856" y="2420888"/>
            <a:ext cx="4620176" cy="393700"/>
            <a:chOff x="3275856" y="2420888"/>
            <a:chExt cx="4620176" cy="393700"/>
          </a:xfrm>
        </p:grpSpPr>
        <p:sp>
          <p:nvSpPr>
            <p:cNvPr id="7" name="6 CuadroTexto"/>
            <p:cNvSpPr txBox="1"/>
            <p:nvPr/>
          </p:nvSpPr>
          <p:spPr>
            <a:xfrm>
              <a:off x="3275856" y="2420888"/>
              <a:ext cx="462017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500" dirty="0" err="1" smtClean="0">
                  <a:solidFill>
                    <a:schemeClr val="tx2"/>
                  </a:solidFill>
                </a:rPr>
                <a:t>Simplicando</a:t>
              </a:r>
              <a:r>
                <a:rPr lang="es-CO" sz="1500" dirty="0" smtClean="0">
                  <a:solidFill>
                    <a:schemeClr val="tx2"/>
                  </a:solidFill>
                </a:rPr>
                <a:t> la expresión                      nos queda </a:t>
              </a:r>
              <a:r>
                <a:rPr lang="es-CO" sz="1500" i="1" dirty="0" err="1" smtClean="0">
                  <a:latin typeface="Times New Roman" pitchFamily="18" charset="0"/>
                  <a:cs typeface="Times New Roman" pitchFamily="18" charset="0"/>
                </a:rPr>
                <a:t>senx</a:t>
              </a:r>
              <a:r>
                <a:rPr lang="es-CO" sz="1500" dirty="0" smtClean="0">
                  <a:solidFill>
                    <a:schemeClr val="tx2"/>
                  </a:solidFill>
                </a:rPr>
                <a:t>.</a:t>
              </a:r>
              <a:endParaRPr lang="es-ES" sz="1500" dirty="0">
                <a:solidFill>
                  <a:schemeClr val="tx2"/>
                </a:solidFill>
              </a:endParaRPr>
            </a:p>
          </p:txBody>
        </p:sp>
        <p:graphicFrame>
          <p:nvGraphicFramePr>
            <p:cNvPr id="17414" name="Object 6"/>
            <p:cNvGraphicFramePr>
              <a:graphicFrameLocks noChangeAspect="1"/>
            </p:cNvGraphicFramePr>
            <p:nvPr/>
          </p:nvGraphicFramePr>
          <p:xfrm>
            <a:off x="5580112" y="2420888"/>
            <a:ext cx="711200" cy="393700"/>
          </p:xfrm>
          <a:graphic>
            <a:graphicData uri="http://schemas.openxmlformats.org/presentationml/2006/ole">
              <p:oleObj spid="_x0000_s17414" name="Equation" r:id="rId7" imgW="711000" imgH="393480" progId="">
                <p:embed/>
              </p:oleObj>
            </a:graphicData>
          </a:graphic>
        </p:graphicFrame>
      </p:grpSp>
      <p:sp>
        <p:nvSpPr>
          <p:cNvPr id="9" name="8 CuadroTexto"/>
          <p:cNvSpPr txBox="1"/>
          <p:nvPr/>
        </p:nvSpPr>
        <p:spPr>
          <a:xfrm>
            <a:off x="3563888" y="3645024"/>
            <a:ext cx="24482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500" dirty="0" smtClean="0">
                <a:solidFill>
                  <a:schemeClr val="tx2"/>
                </a:solidFill>
              </a:rPr>
              <a:t>Sumando…</a:t>
            </a:r>
            <a:endParaRPr lang="es-ES" sz="1500" dirty="0">
              <a:solidFill>
                <a:schemeClr val="tx2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563888" y="4653136"/>
            <a:ext cx="287771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500" b="1" dirty="0" smtClean="0">
                <a:solidFill>
                  <a:schemeClr val="tx2"/>
                </a:solidFill>
                <a:latin typeface="Bradley Hand ITC" pitchFamily="66" charset="0"/>
              </a:rPr>
              <a:t>!!!ES IDENTIDAD¡¡¡</a:t>
            </a:r>
            <a:endParaRPr lang="es-ES" sz="2500" b="1" dirty="0">
              <a:solidFill>
                <a:schemeClr val="tx2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75656" y="1052736"/>
            <a:ext cx="5472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 smtClean="0">
                <a:solidFill>
                  <a:schemeClr val="tx2"/>
                </a:solidFill>
                <a:latin typeface="Bradley Hand ITC" pitchFamily="66" charset="0"/>
              </a:rPr>
              <a:t>Tercer ejercicio.</a:t>
            </a:r>
          </a:p>
          <a:p>
            <a:endParaRPr lang="es-CO" sz="2000" b="1" dirty="0" smtClean="0">
              <a:solidFill>
                <a:schemeClr val="tx2"/>
              </a:solidFill>
              <a:latin typeface="Bradley Hand ITC" pitchFamily="66" charset="0"/>
            </a:endParaRPr>
          </a:p>
          <a:p>
            <a:r>
              <a:rPr lang="es-CO" sz="2000" b="1" dirty="0" smtClean="0">
                <a:solidFill>
                  <a:schemeClr val="tx2"/>
                </a:solidFill>
                <a:latin typeface="Bradley Hand ITC" pitchFamily="66" charset="0"/>
              </a:rPr>
              <a:t>Resuelve la siguiente ecuación trigonométrica:</a:t>
            </a:r>
            <a:endParaRPr lang="es-ES" sz="2000" b="1" dirty="0">
              <a:solidFill>
                <a:schemeClr val="tx2"/>
              </a:solidFill>
              <a:latin typeface="Bradley Hand ITC" pitchFamily="66" charset="0"/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2627784" y="2708920"/>
          <a:ext cx="3596083" cy="605656"/>
        </p:xfrm>
        <a:graphic>
          <a:graphicData uri="http://schemas.openxmlformats.org/presentationml/2006/ole">
            <p:oleObj spid="_x0000_s18434" name="Equation" r:id="rId3" imgW="1206360" imgH="203040" progId="">
              <p:embed/>
            </p:oleObj>
          </a:graphicData>
        </a:graphic>
      </p:graphicFrame>
      <p:pic>
        <p:nvPicPr>
          <p:cNvPr id="5" name="4 Imagen" descr="pitagora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3501008"/>
            <a:ext cx="2106995" cy="311901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683568" y="620688"/>
          <a:ext cx="3394350" cy="643756"/>
        </p:xfrm>
        <a:graphic>
          <a:graphicData uri="http://schemas.openxmlformats.org/presentationml/2006/ole">
            <p:oleObj spid="_x0000_s19458" name="Equation" r:id="rId3" imgW="1473120" imgH="279360" progId="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827584" y="1700808"/>
          <a:ext cx="3087218" cy="461640"/>
        </p:xfrm>
        <a:graphic>
          <a:graphicData uri="http://schemas.openxmlformats.org/presentationml/2006/ole">
            <p:oleObj spid="_x0000_s19459" name="Equation" r:id="rId4" imgW="1358640" imgH="203040" progId="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1187624" y="2636912"/>
          <a:ext cx="2179843" cy="491232"/>
        </p:xfrm>
        <a:graphic>
          <a:graphicData uri="http://schemas.openxmlformats.org/presentationml/2006/ole">
            <p:oleObj spid="_x0000_s19460" name="Equation" r:id="rId5" imgW="901440" imgH="203040" progId="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971600" y="3501008"/>
          <a:ext cx="2364054" cy="491232"/>
        </p:xfrm>
        <a:graphic>
          <a:graphicData uri="http://schemas.openxmlformats.org/presentationml/2006/ole">
            <p:oleObj spid="_x0000_s19461" name="Equation" r:id="rId6" imgW="977760" imgH="203040" progId="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971600" y="4365104"/>
          <a:ext cx="2057034" cy="491232"/>
        </p:xfrm>
        <a:graphic>
          <a:graphicData uri="http://schemas.openxmlformats.org/presentationml/2006/ole">
            <p:oleObj spid="_x0000_s19462" name="Equation" r:id="rId7" imgW="850680" imgH="203040" progId="">
              <p:embed/>
            </p:oleObj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1259632" y="5157192"/>
          <a:ext cx="1629182" cy="491828"/>
        </p:xfrm>
        <a:graphic>
          <a:graphicData uri="http://schemas.openxmlformats.org/presentationml/2006/ole">
            <p:oleObj spid="_x0000_s19463" name="Equation" r:id="rId8" imgW="672840" imgH="203040" progId="">
              <p:embed/>
            </p:oleObj>
          </a:graphicData>
        </a:graphic>
      </p:graphicFrame>
      <p:grpSp>
        <p:nvGrpSpPr>
          <p:cNvPr id="10" name="9 Grupo"/>
          <p:cNvGrpSpPr/>
          <p:nvPr/>
        </p:nvGrpSpPr>
        <p:grpSpPr>
          <a:xfrm>
            <a:off x="4355976" y="692696"/>
            <a:ext cx="3867277" cy="563240"/>
            <a:chOff x="4499992" y="692696"/>
            <a:chExt cx="3867277" cy="563240"/>
          </a:xfrm>
        </p:grpSpPr>
        <p:sp>
          <p:nvSpPr>
            <p:cNvPr id="8" name="7 CuadroTexto"/>
            <p:cNvSpPr txBox="1"/>
            <p:nvPr/>
          </p:nvSpPr>
          <p:spPr>
            <a:xfrm>
              <a:off x="4499992" y="692696"/>
              <a:ext cx="38672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 smtClean="0">
                  <a:solidFill>
                    <a:schemeClr val="tx2"/>
                  </a:solidFill>
                </a:rPr>
                <a:t>Aplicamos la propiedad fundamental</a:t>
              </a:r>
              <a:endParaRPr lang="es-ES" dirty="0">
                <a:solidFill>
                  <a:schemeClr val="tx2"/>
                </a:solidFill>
              </a:endParaRPr>
            </a:p>
          </p:txBody>
        </p:sp>
        <p:graphicFrame>
          <p:nvGraphicFramePr>
            <p:cNvPr id="9" name="8 Objeto"/>
            <p:cNvGraphicFramePr>
              <a:graphicFrameLocks noChangeAspect="1"/>
            </p:cNvGraphicFramePr>
            <p:nvPr/>
          </p:nvGraphicFramePr>
          <p:xfrm>
            <a:off x="5652120" y="1052736"/>
            <a:ext cx="1092200" cy="203200"/>
          </p:xfrm>
          <a:graphic>
            <a:graphicData uri="http://schemas.openxmlformats.org/presentationml/2006/ole">
              <p:oleObj spid="_x0000_s19464" name="Equation" r:id="rId9" imgW="1091880" imgH="203040" progId="">
                <p:embed/>
              </p:oleObj>
            </a:graphicData>
          </a:graphic>
        </p:graphicFrame>
      </p:grpSp>
      <p:sp>
        <p:nvSpPr>
          <p:cNvPr id="11" name="10 CuadroTexto"/>
          <p:cNvSpPr txBox="1"/>
          <p:nvPr/>
        </p:nvSpPr>
        <p:spPr>
          <a:xfrm>
            <a:off x="4355976" y="1628800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chemeClr val="tx2"/>
                </a:solidFill>
              </a:rPr>
              <a:t>Propiedad distributiva de la multiplicación con respecto a la suma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139952" y="2708920"/>
            <a:ext cx="4006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tx2"/>
                </a:solidFill>
              </a:rPr>
              <a:t>Simplificación de términos semejantes</a:t>
            </a:r>
            <a:endParaRPr lang="es-ES" dirty="0">
              <a:solidFill>
                <a:schemeClr val="tx2"/>
              </a:solidFill>
            </a:endParaRPr>
          </a:p>
        </p:txBody>
      </p:sp>
      <p:grpSp>
        <p:nvGrpSpPr>
          <p:cNvPr id="15" name="14 Grupo"/>
          <p:cNvGrpSpPr/>
          <p:nvPr/>
        </p:nvGrpSpPr>
        <p:grpSpPr>
          <a:xfrm>
            <a:off x="4067944" y="3429000"/>
            <a:ext cx="4680520" cy="646331"/>
            <a:chOff x="4067944" y="3429000"/>
            <a:chExt cx="4680520" cy="646331"/>
          </a:xfrm>
        </p:grpSpPr>
        <p:sp>
          <p:nvSpPr>
            <p:cNvPr id="13" name="12 CuadroTexto"/>
            <p:cNvSpPr txBox="1"/>
            <p:nvPr/>
          </p:nvSpPr>
          <p:spPr>
            <a:xfrm>
              <a:off x="4067944" y="3429000"/>
              <a:ext cx="46805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dirty="0" smtClean="0">
                  <a:solidFill>
                    <a:schemeClr val="tx2"/>
                  </a:solidFill>
                </a:rPr>
                <a:t>Propiedad uniforme. Tratamos de dejar sola la expresión</a:t>
              </a:r>
              <a:endParaRPr lang="es-ES" dirty="0">
                <a:solidFill>
                  <a:schemeClr val="tx2"/>
                </a:solidFill>
              </a:endParaRPr>
            </a:p>
          </p:txBody>
        </p:sp>
        <p:graphicFrame>
          <p:nvGraphicFramePr>
            <p:cNvPr id="19465" name="Object 9"/>
            <p:cNvGraphicFramePr>
              <a:graphicFrameLocks noChangeAspect="1"/>
            </p:cNvGraphicFramePr>
            <p:nvPr/>
          </p:nvGraphicFramePr>
          <p:xfrm>
            <a:off x="5580112" y="3789040"/>
            <a:ext cx="533216" cy="275208"/>
          </p:xfrm>
          <a:graphic>
            <a:graphicData uri="http://schemas.openxmlformats.org/presentationml/2006/ole">
              <p:oleObj spid="_x0000_s19465" name="Equation" r:id="rId10" imgW="393480" imgH="203040" progId="">
                <p:embed/>
              </p:oleObj>
            </a:graphicData>
          </a:graphic>
        </p:graphicFrame>
      </p:grpSp>
      <p:sp>
        <p:nvSpPr>
          <p:cNvPr id="16" name="15 CuadroTexto"/>
          <p:cNvSpPr txBox="1"/>
          <p:nvPr/>
        </p:nvSpPr>
        <p:spPr>
          <a:xfrm>
            <a:off x="4211960" y="4437112"/>
            <a:ext cx="1796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tx2"/>
                </a:solidFill>
              </a:rPr>
              <a:t>Simplificación…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635896" y="5229200"/>
            <a:ext cx="5239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>
                <a:solidFill>
                  <a:schemeClr val="tx2"/>
                </a:solidFill>
              </a:rPr>
              <a:t>Multiplicando por (-1) a ambos lados de la igualdad</a:t>
            </a:r>
            <a:endParaRPr lang="es-E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</TotalTime>
  <Words>539</Words>
  <Application>Microsoft Office PowerPoint</Application>
  <PresentationFormat>Presentación en pantalla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7" baseType="lpstr">
      <vt:lpstr>Flujo</vt:lpstr>
      <vt:lpstr>Equation</vt:lpstr>
      <vt:lpstr>Ejercicios resueltos</vt:lpstr>
      <vt:lpstr>Antes de comenzar debes tener en cuenta los siguientes consejos: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Marcela T</dc:creator>
  <cp:lastModifiedBy>USUARIO</cp:lastModifiedBy>
  <cp:revision>42</cp:revision>
  <dcterms:created xsi:type="dcterms:W3CDTF">2010-09-11T04:18:16Z</dcterms:created>
  <dcterms:modified xsi:type="dcterms:W3CDTF">2012-08-05T14:19:24Z</dcterms:modified>
</cp:coreProperties>
</file>